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9" r:id="rId3"/>
    <p:sldId id="273" r:id="rId4"/>
    <p:sldId id="262" r:id="rId5"/>
    <p:sldId id="263" r:id="rId6"/>
    <p:sldId id="264" r:id="rId7"/>
    <p:sldId id="265" r:id="rId8"/>
    <p:sldId id="267" r:id="rId9"/>
    <p:sldId id="268" r:id="rId10"/>
    <p:sldId id="260" r:id="rId11"/>
    <p:sldId id="261" r:id="rId12"/>
    <p:sldId id="269" r:id="rId13"/>
    <p:sldId id="270" r:id="rId14"/>
    <p:sldId id="271" r:id="rId15"/>
    <p:sldId id="257" r:id="rId16"/>
    <p:sldId id="258" r:id="rId17"/>
    <p:sldId id="272" r:id="rId18"/>
    <p:sldId id="274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8" autoAdjust="0"/>
    <p:restoredTop sz="94763" autoAdjust="0"/>
  </p:normalViewPr>
  <p:slideViewPr>
    <p:cSldViewPr snapToGrid="0">
      <p:cViewPr varScale="1">
        <p:scale>
          <a:sx n="104" d="100"/>
          <a:sy n="104" d="100"/>
        </p:scale>
        <p:origin x="218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4.7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0.57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24575,'0'-2'0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8.0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1.9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2.58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3.6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 24575,'3'0'0,"1"-3"0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5.23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24575,'3'0'0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6.2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6.93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10 24575,'3'0'0,"1"-3"0,-1-4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7.4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7.8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 24575,'3'0'0,"1"-3"0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8.3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02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8.75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 24575,'0'-3'0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9.3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0.02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0.9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1.5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2.1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3.0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3.45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4.98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24575,'3'0'0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5.5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3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15.2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0:24.42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6:55.3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04.4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05.9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17.51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19.33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28.3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29.4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2.19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72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6.66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8.27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42.2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47.5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0.63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3.2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8.3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01.96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19.82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1.17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0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3.00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9.52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3.43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5.31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6.5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8.73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40.14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49.57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24575,'0'3'0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15.6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26.74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46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24575,'0'3'0,"3"1"0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33.8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0:27:09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1:06:42.562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24575,'0'0'-8191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1:07:13.5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0:27:09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1:07:40.0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11:07:49.340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8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24575,'0'3'0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3.85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4.2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4.5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6.5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1 24575,'0'2'0,"-3"2"0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5.44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5.8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6.30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10 24575,'0'3'0,"0"-2"0,3-4 0,10-8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6.91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7.40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24575,'3'0'0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8.0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1.93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2.58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3.66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 24575,'3'0'0,"1"-3"0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5.23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7.0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6.2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6.93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10 24575,'3'0'0,"1"-3"0,-1-4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7.40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7.8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 24575,'3'0'0,"1"-3"0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8.3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8.75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4 24575,'0'-3'0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59.32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0.02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0.96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1.58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7.5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2.1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3.0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3.45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4.98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24575,'3'0'0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05.5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4:15.2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0:24.428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6:55.3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04.4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05.9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0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24575,'3'0'0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17.51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19.33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28.3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29.40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2.19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6.66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38.27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42.24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24575,'0'3'0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47.51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0.63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5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7 24575,'0'-6'0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3.2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7:58.32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01.96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19.82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1.17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3.00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29.52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3.43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5.31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6.5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91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 24575,'3'0'0,"1"-3"0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38.73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40.14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8:49.57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24575,'0'3'0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15.6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26.74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7:29:33.83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4.7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6.5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4 1 24575,'0'2'0,"-3"2"0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7.0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7.59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9.25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03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24575,'3'0'0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57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7 24575,'0'-6'0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8.917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3 24575,'3'0'0,"1"-3"0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39.25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0.08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0.57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24575,'0'-2'0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02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38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1.72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07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0.08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466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24575,'0'3'0,"3"1"0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2.825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24575,'0'3'0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3.85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4.210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4.519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5.44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5.892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3 24575,'0'-3'0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6.30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10 24575,'0'3'0,"0"-2"0,3-4 0,10-8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6.911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1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3T16:43:47.408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1 24575,'3'0'0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6DC513-E88F-4592-8242-D50E2A5657D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581DEE-E743-407C-B5B2-6FF45DA16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3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81DEE-E743-407C-B5B2-6FF45DA16C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B13E-4F8A-5074-EB96-F50779A91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D60A3-742C-D743-1298-5044EDB5C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AB951-55A9-51EB-C7C8-20C423D8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5382-B6F7-5796-1E38-D78611B9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ACB4-BEF1-83B1-0E4B-FC266DDE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2C2B-E782-8F38-C900-F523BE58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E4FDA-2FF0-2807-C1D9-49739C536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08189-5608-5502-52E2-D6E83B37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4EE60-0F45-A758-9A71-6E95DB8F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84540-E79E-3245-C92E-332F7AC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7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666D6C-8FD5-25E2-B12A-7E164D058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38741-67B3-196C-D867-7B8F5A2F1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45DF-A8D0-8B92-C222-CB7A8E27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D1C19-E446-D846-D21E-ACBC1D3F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D8F0-F25B-0657-F6BC-F393AC95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C79B39E0-BF53-44AA-98FF-1D1B87B7E713}"/>
              </a:ext>
            </a:extLst>
          </p:cNvPr>
          <p:cNvSpPr/>
          <p:nvPr userDrawn="1"/>
        </p:nvSpPr>
        <p:spPr>
          <a:xfrm>
            <a:off x="9712713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695DCC8-D73C-40D9-A089-189E7E30D752}"/>
              </a:ext>
            </a:extLst>
          </p:cNvPr>
          <p:cNvSpPr/>
          <p:nvPr userDrawn="1"/>
        </p:nvSpPr>
        <p:spPr>
          <a:xfrm rot="10800000">
            <a:off x="7213298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1" y="3896000"/>
            <a:ext cx="10135871" cy="646331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5BF14-A6EB-4C48-A237-48EB0CADD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01646" y="0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2" y="533027"/>
            <a:ext cx="3904488" cy="23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E2A878F4-D03E-4B25-B3E7-D24416503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21100"/>
            <a:ext cx="12191999" cy="812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C79B39E0-BF53-44AA-98FF-1D1B87B7E713}"/>
              </a:ext>
            </a:extLst>
          </p:cNvPr>
          <p:cNvSpPr/>
          <p:nvPr userDrawn="1"/>
        </p:nvSpPr>
        <p:spPr>
          <a:xfrm>
            <a:off x="9712713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695DCC8-D73C-40D9-A089-189E7E30D752}"/>
              </a:ext>
            </a:extLst>
          </p:cNvPr>
          <p:cNvSpPr/>
          <p:nvPr userDrawn="1"/>
        </p:nvSpPr>
        <p:spPr>
          <a:xfrm rot="10800000">
            <a:off x="7213298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1" y="3896000"/>
            <a:ext cx="10135871" cy="646331"/>
          </a:xfrm>
        </p:spPr>
        <p:txBody>
          <a:bodyPr anchor="b"/>
          <a:lstStyle>
            <a:lvl1pPr algn="l">
              <a:defRPr sz="40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A7F1E24-66DA-4CF5-9530-9AE8212B0B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72" y="533027"/>
            <a:ext cx="3655687" cy="95630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5BF14-A6EB-4C48-A237-48EB0CADD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9901646" y="0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C0B3D4-45AD-49CB-92C9-1CEAD1196E1A}"/>
              </a:ext>
            </a:extLst>
          </p:cNvPr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C7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B8AF9ED-1340-42AE-98EE-2BF152A03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280" y="6595711"/>
            <a:ext cx="914688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2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30061091-7521-4125-B5CB-44ACB827F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8F1CD1-1171-4356-9440-0F08548CF60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6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A4EB83-0CB6-4E8A-BD62-F024F3A15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1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1F3CF6A-3971-42FB-8195-ED773BE1B8CF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25000"/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6EAFCF-62A9-448E-A69F-44EB1C0D19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98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9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DFFA3A7A-D3AA-4B7E-90CE-EE3526AB70DC}"/>
              </a:ext>
            </a:extLst>
          </p:cNvPr>
          <p:cNvSpPr/>
          <p:nvPr userDrawn="1"/>
        </p:nvSpPr>
        <p:spPr>
          <a:xfrm>
            <a:off x="1023115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C2FD72-5224-4845-839C-6BFE7FA7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955" y="2603092"/>
            <a:ext cx="3312277" cy="3793713"/>
          </a:xfrm>
          <a:prstGeom prst="rect">
            <a:avLst/>
          </a:prstGeom>
        </p:spPr>
      </p:pic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35462F7-7773-4AC8-8064-DE9AAEC9C875}"/>
              </a:ext>
            </a:extLst>
          </p:cNvPr>
          <p:cNvSpPr/>
          <p:nvPr userDrawn="1"/>
        </p:nvSpPr>
        <p:spPr>
          <a:xfrm rot="10800000">
            <a:off x="-1476300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B1EB-95BB-4528-96F7-3993F4666FBE}"/>
              </a:ext>
            </a:extLst>
          </p:cNvPr>
          <p:cNvGrpSpPr/>
          <p:nvPr userDrawn="1"/>
        </p:nvGrpSpPr>
        <p:grpSpPr>
          <a:xfrm>
            <a:off x="-924553" y="656444"/>
            <a:ext cx="2777689" cy="73767"/>
            <a:chOff x="828118" y="83421"/>
            <a:chExt cx="2777689" cy="737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B40905-A4F8-4242-9DE3-61056F12D5A4}"/>
                </a:ext>
              </a:extLst>
            </p:cNvPr>
            <p:cNvGrpSpPr/>
            <p:nvPr/>
          </p:nvGrpSpPr>
          <p:grpSpPr>
            <a:xfrm rot="13500000">
              <a:off x="828118" y="83427"/>
              <a:ext cx="73761" cy="73761"/>
              <a:chOff x="5762847" y="855527"/>
              <a:chExt cx="182880" cy="18288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5626CC-E4D2-4261-815E-FA09F03FA989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7745C30-65FE-4301-BF33-94D3F3A3F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B5484A-3F2C-455F-ADD8-5BAD2F0322D2}"/>
                </a:ext>
              </a:extLst>
            </p:cNvPr>
            <p:cNvGrpSpPr/>
            <p:nvPr/>
          </p:nvGrpSpPr>
          <p:grpSpPr>
            <a:xfrm rot="13500000">
              <a:off x="1166109" y="83426"/>
              <a:ext cx="73761" cy="73761"/>
              <a:chOff x="5762847" y="855527"/>
              <a:chExt cx="182880" cy="18288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E1D04B5-4C19-42F1-8AF4-DF77DFA9E696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33ECFAA-6C73-4422-84C0-4662E9830C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24D8B4D-C8F9-4060-AE12-77D2B2E9A95C}"/>
                </a:ext>
              </a:extLst>
            </p:cNvPr>
            <p:cNvGrpSpPr/>
            <p:nvPr/>
          </p:nvGrpSpPr>
          <p:grpSpPr>
            <a:xfrm rot="13500000">
              <a:off x="1504100" y="83425"/>
              <a:ext cx="73761" cy="73761"/>
              <a:chOff x="5762847" y="855527"/>
              <a:chExt cx="182880" cy="1828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FD70F0B-B853-4441-ABD5-CEA2455FA7CA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14F4EBA-8FF9-4A39-B071-46C46C8052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652A8B-72EF-4E78-AA4E-0CC2394AAA21}"/>
                </a:ext>
              </a:extLst>
            </p:cNvPr>
            <p:cNvGrpSpPr/>
            <p:nvPr/>
          </p:nvGrpSpPr>
          <p:grpSpPr>
            <a:xfrm rot="13500000">
              <a:off x="1842091" y="83424"/>
              <a:ext cx="73761" cy="73761"/>
              <a:chOff x="5762847" y="855527"/>
              <a:chExt cx="182880" cy="18288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5E4AB0-390C-4314-BBBC-DFA40152295E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B6769D0-F275-4F11-9097-0042ADB40B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93944D-A039-4CD5-9AAE-897D4057BC13}"/>
                </a:ext>
              </a:extLst>
            </p:cNvPr>
            <p:cNvGrpSpPr/>
            <p:nvPr/>
          </p:nvGrpSpPr>
          <p:grpSpPr>
            <a:xfrm rot="13500000">
              <a:off x="2180082" y="83423"/>
              <a:ext cx="73761" cy="73761"/>
              <a:chOff x="5762847" y="855527"/>
              <a:chExt cx="182880" cy="1828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B5ADA53-753C-4DE1-B313-308F77F4E56B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04B05C-FFDF-4A5C-BD23-16898BF2E1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FEDB6F-A4E2-4FCE-A382-14C5749E3290}"/>
                </a:ext>
              </a:extLst>
            </p:cNvPr>
            <p:cNvGrpSpPr/>
            <p:nvPr/>
          </p:nvGrpSpPr>
          <p:grpSpPr>
            <a:xfrm rot="13500000">
              <a:off x="2518073" y="83422"/>
              <a:ext cx="73761" cy="73761"/>
              <a:chOff x="5762847" y="855527"/>
              <a:chExt cx="182880" cy="18288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3FC0C9B-9496-47E9-A777-E83E7C27EEF3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A665E8C-7D59-4EF3-954C-2D948CFCF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C01E60-2746-4AA2-A880-0D1F684E6FE3}"/>
                </a:ext>
              </a:extLst>
            </p:cNvPr>
            <p:cNvGrpSpPr/>
            <p:nvPr/>
          </p:nvGrpSpPr>
          <p:grpSpPr>
            <a:xfrm rot="13500000">
              <a:off x="2856064" y="83422"/>
              <a:ext cx="73761" cy="73761"/>
              <a:chOff x="5762847" y="855527"/>
              <a:chExt cx="182880" cy="18288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8FA5CD-8005-4A6D-8D9B-F4048F54A21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C720DB-D986-4D5A-9503-CB2DCA1A0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3610E3-6EE0-43FB-9911-A020EBA799F1}"/>
                </a:ext>
              </a:extLst>
            </p:cNvPr>
            <p:cNvGrpSpPr/>
            <p:nvPr/>
          </p:nvGrpSpPr>
          <p:grpSpPr>
            <a:xfrm rot="13500000">
              <a:off x="3194055" y="83421"/>
              <a:ext cx="73761" cy="73761"/>
              <a:chOff x="5762847" y="855527"/>
              <a:chExt cx="182880" cy="18288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0951241-06EA-4635-B628-EDF99846FA7F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107952F-EB06-401B-85CE-5E106F9B4F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77E5D5-C6D5-48F0-BAA0-1A07DFCB925F}"/>
                </a:ext>
              </a:extLst>
            </p:cNvPr>
            <p:cNvGrpSpPr/>
            <p:nvPr/>
          </p:nvGrpSpPr>
          <p:grpSpPr>
            <a:xfrm rot="13500000">
              <a:off x="3532046" y="83421"/>
              <a:ext cx="73761" cy="73761"/>
              <a:chOff x="5762847" y="855527"/>
              <a:chExt cx="182880" cy="18288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6D7969-0451-480A-BE97-04E8DBC3CADC}"/>
                  </a:ext>
                </a:extLst>
              </p:cNvPr>
              <p:cNvCxnSpPr/>
              <p:nvPr/>
            </p:nvCxnSpPr>
            <p:spPr>
              <a:xfrm>
                <a:off x="5762847" y="855527"/>
                <a:ext cx="0" cy="18288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9F3E26C-819B-4080-888E-DF1816728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2847" y="1038407"/>
                <a:ext cx="182880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1701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82344"/>
            <a:ext cx="10515600" cy="480131"/>
          </a:xfrm>
        </p:spPr>
        <p:txBody>
          <a:bodyPr anchor="b"/>
          <a:lstStyle>
            <a:lvl1pPr>
              <a:defRPr sz="2800" i="1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A6B9B6E-B9A8-40A1-A460-0452F1F94C21}"/>
              </a:ext>
            </a:extLst>
          </p:cNvPr>
          <p:cNvCxnSpPr>
            <a:cxnSpLocks/>
          </p:cNvCxnSpPr>
          <p:nvPr userDrawn="1"/>
        </p:nvCxnSpPr>
        <p:spPr>
          <a:xfrm flipH="1">
            <a:off x="823962" y="4733825"/>
            <a:ext cx="6636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A994-2EC7-61E4-9451-1FCF6A3C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1942-69BF-4871-AD10-FFC61C634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9039-F2F1-F922-818B-D51FFA2E5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E139-1F8F-625A-BD88-73AF28E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9769-D90C-743E-EE75-A03D79B4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2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</p:spTree>
    <p:extLst>
      <p:ext uri="{BB962C8B-B14F-4D97-AF65-F5344CB8AC3E}">
        <p14:creationId xmlns:p14="http://schemas.microsoft.com/office/powerpoint/2010/main" val="221332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89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7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E500D9-CF53-4920-99CA-9E654F42E876}"/>
              </a:ext>
            </a:extLst>
          </p:cNvPr>
          <p:cNvSpPr/>
          <p:nvPr userDrawn="1"/>
        </p:nvSpPr>
        <p:spPr>
          <a:xfrm>
            <a:off x="139304" y="-180462"/>
            <a:ext cx="4094603" cy="4094603"/>
          </a:xfrm>
          <a:prstGeom prst="ellipse">
            <a:avLst/>
          </a:prstGeom>
          <a:noFill/>
          <a:ln w="1905000"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85000"/>
                    <a:alpha val="60000"/>
                  </a:schemeClr>
                </a:gs>
              </a:gsLst>
              <a:lin ang="13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0E5126E1-4A6C-403C-B3E7-5CEEA6593AAE}"/>
              </a:ext>
            </a:extLst>
          </p:cNvPr>
          <p:cNvSpPr/>
          <p:nvPr userDrawn="1"/>
        </p:nvSpPr>
        <p:spPr>
          <a:xfrm>
            <a:off x="-222857" y="-30736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B7EF76-94A6-4AAA-BD5E-5CF9731D4B1A}"/>
              </a:ext>
            </a:extLst>
          </p:cNvPr>
          <p:cNvSpPr/>
          <p:nvPr userDrawn="1"/>
        </p:nvSpPr>
        <p:spPr>
          <a:xfrm rot="10800000">
            <a:off x="8834814" y="2261903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accent3"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9440D6-9A55-4787-B579-8FFD0755C6D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4776" y="3239589"/>
            <a:ext cx="1476731" cy="36184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9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1E6F-3F53-68CB-B017-841134AC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DC12-8A17-64DC-424F-26E9E5572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6F36-1E5A-0CBE-791E-61045B99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17EC9-7B91-422A-9C7D-37EF364B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D11B-93E3-4487-6959-8C9D2C80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F82A-17A8-25AC-5CD1-5512D613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666DE-33F6-1591-D042-56602FE19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4B779-C666-A879-FDBA-DE0AD5E8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8F6F-A37E-219E-C618-361DFB96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826C5-ABA3-B498-B8A8-53703233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FB97C-D712-C6AD-4AD0-3ED19FA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6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DD65-D4F6-8F5C-1165-1B859D6D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FCC4-3AE0-5D4C-5118-8BB76626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7F783-2400-052D-2E81-A0DDF8FA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3256B-46EB-EB57-CBD3-49D8B74C0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8F0FA-2422-ADB7-FF4D-CC6B98A2A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44F756-28C8-09EE-0BB0-A299C820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F5B62-81BE-05FB-76B0-DA1C413A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48213-043C-E01A-0372-14833A33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DAF0-A22F-84DA-36B3-09844E2C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10267-BFE3-8CF4-F873-4D8BF2DB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BE9AE-A174-23B3-1DE2-4B21328E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68C42-6E9A-B963-35E6-5DA789DB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61BCD-BD40-E4BD-1291-9D116557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45E8D-06E2-1650-CBC6-5AF645A5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7E349-CD26-2019-1B2C-879E441C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3499-605F-2A66-A7D0-A469D54F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4C96E-6A81-B727-B5D9-A9DEA554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0094-1222-BA99-8414-857AA0AAE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9A11F-87BA-CA70-8B26-2FD03C34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F365-0DE5-9C8D-48A2-BEB586C3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E21F3-3434-D73B-C002-64B3473C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F1AA-5625-C811-4CED-912F217B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B4F4A-BDE8-2C8F-A126-F166758B3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5E867-F9C7-C5F6-B8F6-228CB97DF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DA089-6A46-CC43-5F0D-3EAE16E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D6AC-31F1-B83A-CAB6-95B1756E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F42B1-145E-21CB-4CA3-970D97D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782B5-2403-F46B-9FC1-4E4B2CFD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75F5D-6BAD-9363-C628-8278AC17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F634D-D17D-9DFD-DABF-81F86D5FA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F270C-7D72-49F1-95A8-D247A29E04B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3FAD-C59E-2329-6950-09C80E5C5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A3AF-7F8B-23CC-0091-886F4A23D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84BBD-87BB-4E6A-B4C9-206BBE5F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6E6B51D-CB0A-4E91-9A6C-433229868862}"/>
              </a:ext>
            </a:extLst>
          </p:cNvPr>
          <p:cNvSpPr/>
          <p:nvPr userDrawn="1"/>
        </p:nvSpPr>
        <p:spPr>
          <a:xfrm rot="10800000">
            <a:off x="8921143" y="2302961"/>
            <a:ext cx="3580043" cy="4585278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2000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E33F1FB-D1DC-40E3-8128-01F1050E365D}"/>
              </a:ext>
            </a:extLst>
          </p:cNvPr>
          <p:cNvSpPr/>
          <p:nvPr userDrawn="1"/>
        </p:nvSpPr>
        <p:spPr>
          <a:xfrm rot="10800000">
            <a:off x="9799931" y="-30736"/>
            <a:ext cx="5402509" cy="6919471"/>
          </a:xfrm>
          <a:prstGeom prst="parallelogram">
            <a:avLst>
              <a:gd name="adj" fmla="val 52245"/>
            </a:avLst>
          </a:prstGeom>
          <a:gradFill flip="none" rotWithShape="1">
            <a:gsLst>
              <a:gs pos="4000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000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C7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DA7CF6-2050-4A6C-BFA8-9DD0EF549C0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2280" y="6595711"/>
            <a:ext cx="914688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258" y="64871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/>
              <a:t>Name of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2356" y="6487182"/>
            <a:ext cx="497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customXml" Target="../ink/ink87.xml"/><Relationship Id="rId42" Type="http://schemas.openxmlformats.org/officeDocument/2006/relationships/customXml" Target="../ink/ink105.xml"/><Relationship Id="rId47" Type="http://schemas.openxmlformats.org/officeDocument/2006/relationships/customXml" Target="../ink/ink109.xml"/><Relationship Id="rId63" Type="http://schemas.openxmlformats.org/officeDocument/2006/relationships/image" Target="../media/image32.png"/><Relationship Id="rId68" Type="http://schemas.openxmlformats.org/officeDocument/2006/relationships/customXml" Target="../ink/ink126.xml"/><Relationship Id="rId84" Type="http://schemas.openxmlformats.org/officeDocument/2006/relationships/customXml" Target="../ink/ink142.xml"/><Relationship Id="rId89" Type="http://schemas.openxmlformats.org/officeDocument/2006/relationships/customXml" Target="../ink/ink147.xml"/><Relationship Id="rId16" Type="http://schemas.openxmlformats.org/officeDocument/2006/relationships/customXml" Target="../ink/ink83.xml"/><Relationship Id="rId11" Type="http://schemas.openxmlformats.org/officeDocument/2006/relationships/image" Target="../media/image19.png"/><Relationship Id="rId32" Type="http://schemas.openxmlformats.org/officeDocument/2006/relationships/customXml" Target="../ink/ink96.xml"/><Relationship Id="rId37" Type="http://schemas.openxmlformats.org/officeDocument/2006/relationships/customXml" Target="../ink/ink100.xml"/><Relationship Id="rId53" Type="http://schemas.openxmlformats.org/officeDocument/2006/relationships/customXml" Target="../ink/ink115.xml"/><Relationship Id="rId58" Type="http://schemas.openxmlformats.org/officeDocument/2006/relationships/customXml" Target="../ink/ink120.xml"/><Relationship Id="rId74" Type="http://schemas.openxmlformats.org/officeDocument/2006/relationships/customXml" Target="../ink/ink132.xml"/><Relationship Id="rId79" Type="http://schemas.openxmlformats.org/officeDocument/2006/relationships/customXml" Target="../ink/ink137.xml"/><Relationship Id="rId5" Type="http://schemas.openxmlformats.org/officeDocument/2006/relationships/image" Target="../media/image17.png"/><Relationship Id="rId90" Type="http://schemas.openxmlformats.org/officeDocument/2006/relationships/customXml" Target="../ink/ink148.xml"/><Relationship Id="rId22" Type="http://schemas.openxmlformats.org/officeDocument/2006/relationships/customXml" Target="../ink/ink88.xml"/><Relationship Id="rId27" Type="http://schemas.openxmlformats.org/officeDocument/2006/relationships/image" Target="../media/image22.png"/><Relationship Id="rId43" Type="http://schemas.openxmlformats.org/officeDocument/2006/relationships/customXml" Target="../ink/ink106.xml"/><Relationship Id="rId48" Type="http://schemas.openxmlformats.org/officeDocument/2006/relationships/customXml" Target="../ink/ink110.xml"/><Relationship Id="rId64" Type="http://schemas.openxmlformats.org/officeDocument/2006/relationships/customXml" Target="../ink/ink122.xml"/><Relationship Id="rId69" Type="http://schemas.openxmlformats.org/officeDocument/2006/relationships/customXml" Target="../ink/ink127.xml"/><Relationship Id="rId8" Type="http://schemas.openxmlformats.org/officeDocument/2006/relationships/customXml" Target="../ink/ink78.xml"/><Relationship Id="rId51" Type="http://schemas.openxmlformats.org/officeDocument/2006/relationships/customXml" Target="../ink/ink113.xml"/><Relationship Id="rId72" Type="http://schemas.openxmlformats.org/officeDocument/2006/relationships/customXml" Target="../ink/ink130.xml"/><Relationship Id="rId80" Type="http://schemas.openxmlformats.org/officeDocument/2006/relationships/customXml" Target="../ink/ink138.xml"/><Relationship Id="rId85" Type="http://schemas.openxmlformats.org/officeDocument/2006/relationships/customXml" Target="../ink/ink143.xml"/><Relationship Id="rId93" Type="http://schemas.openxmlformats.org/officeDocument/2006/relationships/image" Target="../media/image33.png"/><Relationship Id="rId3" Type="http://schemas.openxmlformats.org/officeDocument/2006/relationships/image" Target="../media/image16.png"/><Relationship Id="rId12" Type="http://schemas.openxmlformats.org/officeDocument/2006/relationships/customXml" Target="../ink/ink81.xml"/><Relationship Id="rId17" Type="http://schemas.openxmlformats.org/officeDocument/2006/relationships/customXml" Target="../ink/ink84.xml"/><Relationship Id="rId25" Type="http://schemas.openxmlformats.org/officeDocument/2006/relationships/image" Target="../media/image23.png"/><Relationship Id="rId33" Type="http://schemas.openxmlformats.org/officeDocument/2006/relationships/customXml" Target="../ink/ink97.xml"/><Relationship Id="rId38" Type="http://schemas.openxmlformats.org/officeDocument/2006/relationships/customXml" Target="../ink/ink101.xml"/><Relationship Id="rId46" Type="http://schemas.openxmlformats.org/officeDocument/2006/relationships/customXml" Target="../ink/ink108.xml"/><Relationship Id="rId59" Type="http://schemas.openxmlformats.org/officeDocument/2006/relationships/image" Target="../media/image29.png"/><Relationship Id="rId67" Type="http://schemas.openxmlformats.org/officeDocument/2006/relationships/customXml" Target="../ink/ink125.xml"/><Relationship Id="rId20" Type="http://schemas.openxmlformats.org/officeDocument/2006/relationships/customXml" Target="../ink/ink86.xml"/><Relationship Id="rId41" Type="http://schemas.openxmlformats.org/officeDocument/2006/relationships/customXml" Target="../ink/ink104.xml"/><Relationship Id="rId54" Type="http://schemas.openxmlformats.org/officeDocument/2006/relationships/customXml" Target="../ink/ink116.xml"/><Relationship Id="rId62" Type="http://schemas.openxmlformats.org/officeDocument/2006/relationships/image" Target="../media/image31.png"/><Relationship Id="rId70" Type="http://schemas.openxmlformats.org/officeDocument/2006/relationships/customXml" Target="../ink/ink128.xml"/><Relationship Id="rId75" Type="http://schemas.openxmlformats.org/officeDocument/2006/relationships/customXml" Target="../ink/ink133.xml"/><Relationship Id="rId83" Type="http://schemas.openxmlformats.org/officeDocument/2006/relationships/customXml" Target="../ink/ink141.xml"/><Relationship Id="rId88" Type="http://schemas.openxmlformats.org/officeDocument/2006/relationships/customXml" Target="../ink/ink146.xml"/><Relationship Id="rId91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5" Type="http://schemas.openxmlformats.org/officeDocument/2006/relationships/image" Target="../media/image28.png"/><Relationship Id="rId23" Type="http://schemas.openxmlformats.org/officeDocument/2006/relationships/customXml" Target="../ink/ink89.xml"/><Relationship Id="rId28" Type="http://schemas.openxmlformats.org/officeDocument/2006/relationships/customXml" Target="../ink/ink92.xml"/><Relationship Id="rId36" Type="http://schemas.openxmlformats.org/officeDocument/2006/relationships/customXml" Target="../ink/ink99.xml"/><Relationship Id="rId49" Type="http://schemas.openxmlformats.org/officeDocument/2006/relationships/customXml" Target="../ink/ink111.xml"/><Relationship Id="rId57" Type="http://schemas.openxmlformats.org/officeDocument/2006/relationships/customXml" Target="../ink/ink119.xml"/><Relationship Id="rId10" Type="http://schemas.openxmlformats.org/officeDocument/2006/relationships/customXml" Target="../ink/ink80.xml"/><Relationship Id="rId31" Type="http://schemas.openxmlformats.org/officeDocument/2006/relationships/customXml" Target="../ink/ink95.xml"/><Relationship Id="rId44" Type="http://schemas.openxmlformats.org/officeDocument/2006/relationships/image" Target="../media/image38.png"/><Relationship Id="rId52" Type="http://schemas.openxmlformats.org/officeDocument/2006/relationships/customXml" Target="../ink/ink114.xml"/><Relationship Id="rId60" Type="http://schemas.openxmlformats.org/officeDocument/2006/relationships/image" Target="../media/image30.png"/><Relationship Id="rId65" Type="http://schemas.openxmlformats.org/officeDocument/2006/relationships/customXml" Target="../ink/ink123.xml"/><Relationship Id="rId73" Type="http://schemas.openxmlformats.org/officeDocument/2006/relationships/customXml" Target="../ink/ink131.xml"/><Relationship Id="rId78" Type="http://schemas.openxmlformats.org/officeDocument/2006/relationships/customXml" Target="../ink/ink136.xml"/><Relationship Id="rId81" Type="http://schemas.openxmlformats.org/officeDocument/2006/relationships/customXml" Target="../ink/ink139.xml"/><Relationship Id="rId86" Type="http://schemas.openxmlformats.org/officeDocument/2006/relationships/customXml" Target="../ink/ink144.xml"/><Relationship Id="rId94" Type="http://schemas.openxmlformats.org/officeDocument/2006/relationships/image" Target="../media/image34.png"/><Relationship Id="rId4" Type="http://schemas.openxmlformats.org/officeDocument/2006/relationships/customXml" Target="../ink/ink76.xml"/><Relationship Id="rId9" Type="http://schemas.openxmlformats.org/officeDocument/2006/relationships/customXml" Target="../ink/ink79.xml"/><Relationship Id="rId13" Type="http://schemas.openxmlformats.org/officeDocument/2006/relationships/image" Target="../media/image20.png"/><Relationship Id="rId18" Type="http://schemas.openxmlformats.org/officeDocument/2006/relationships/customXml" Target="../ink/ink85.xml"/><Relationship Id="rId39" Type="http://schemas.openxmlformats.org/officeDocument/2006/relationships/customXml" Target="../ink/ink102.xml"/><Relationship Id="rId34" Type="http://schemas.openxmlformats.org/officeDocument/2006/relationships/image" Target="../media/image37.png"/><Relationship Id="rId50" Type="http://schemas.openxmlformats.org/officeDocument/2006/relationships/customXml" Target="../ink/ink112.xml"/><Relationship Id="rId55" Type="http://schemas.openxmlformats.org/officeDocument/2006/relationships/customXml" Target="../ink/ink117.xml"/><Relationship Id="rId76" Type="http://schemas.openxmlformats.org/officeDocument/2006/relationships/customXml" Target="../ink/ink134.xml"/><Relationship Id="rId7" Type="http://schemas.openxmlformats.org/officeDocument/2006/relationships/image" Target="../media/image35.png"/><Relationship Id="rId71" Type="http://schemas.openxmlformats.org/officeDocument/2006/relationships/customXml" Target="../ink/ink129.xml"/><Relationship Id="rId92" Type="http://schemas.openxmlformats.org/officeDocument/2006/relationships/customXml" Target="../ink/ink150.xml"/><Relationship Id="rId2" Type="http://schemas.openxmlformats.org/officeDocument/2006/relationships/image" Target="../media/image15.png"/><Relationship Id="rId29" Type="http://schemas.openxmlformats.org/officeDocument/2006/relationships/customXml" Target="../ink/ink93.xml"/><Relationship Id="rId24" Type="http://schemas.openxmlformats.org/officeDocument/2006/relationships/customXml" Target="../ink/ink90.xml"/><Relationship Id="rId40" Type="http://schemas.openxmlformats.org/officeDocument/2006/relationships/customXml" Target="../ink/ink103.xml"/><Relationship Id="rId45" Type="http://schemas.openxmlformats.org/officeDocument/2006/relationships/customXml" Target="../ink/ink107.xml"/><Relationship Id="rId66" Type="http://schemas.openxmlformats.org/officeDocument/2006/relationships/customXml" Target="../ink/ink124.xml"/><Relationship Id="rId87" Type="http://schemas.openxmlformats.org/officeDocument/2006/relationships/customXml" Target="../ink/ink145.xml"/><Relationship Id="rId61" Type="http://schemas.openxmlformats.org/officeDocument/2006/relationships/customXml" Target="../ink/ink121.xml"/><Relationship Id="rId82" Type="http://schemas.openxmlformats.org/officeDocument/2006/relationships/customXml" Target="../ink/ink140.xml"/><Relationship Id="rId19" Type="http://schemas.openxmlformats.org/officeDocument/2006/relationships/image" Target="../media/image36.png"/><Relationship Id="rId14" Type="http://schemas.openxmlformats.org/officeDocument/2006/relationships/customXml" Target="../ink/ink82.xml"/><Relationship Id="rId30" Type="http://schemas.openxmlformats.org/officeDocument/2006/relationships/customXml" Target="../ink/ink94.xml"/><Relationship Id="rId35" Type="http://schemas.openxmlformats.org/officeDocument/2006/relationships/customXml" Target="../ink/ink98.xml"/><Relationship Id="rId56" Type="http://schemas.openxmlformats.org/officeDocument/2006/relationships/customXml" Target="../ink/ink118.xml"/><Relationship Id="rId77" Type="http://schemas.openxmlformats.org/officeDocument/2006/relationships/customXml" Target="../ink/ink1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0.png"/><Relationship Id="rId7" Type="http://schemas.openxmlformats.org/officeDocument/2006/relationships/image" Target="../media/image43.png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3.xml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customXml" Target="../ink/ink152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0.png"/><Relationship Id="rId7" Type="http://schemas.openxmlformats.org/officeDocument/2006/relationships/image" Target="../media/image42.png"/><Relationship Id="rId2" Type="http://schemas.openxmlformats.org/officeDocument/2006/relationships/customXml" Target="../ink/ink1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.xml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customXml" Target="../ink/ink155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customXml" Target="../ink/ink12.xml"/><Relationship Id="rId42" Type="http://schemas.openxmlformats.org/officeDocument/2006/relationships/image" Target="../media/image26.png"/><Relationship Id="rId47" Type="http://schemas.openxmlformats.org/officeDocument/2006/relationships/customXml" Target="../ink/ink33.xml"/><Relationship Id="rId63" Type="http://schemas.openxmlformats.org/officeDocument/2006/relationships/customXml" Target="../ink/ink46.xml"/><Relationship Id="rId68" Type="http://schemas.openxmlformats.org/officeDocument/2006/relationships/customXml" Target="../ink/ink49.xml"/><Relationship Id="rId84" Type="http://schemas.openxmlformats.org/officeDocument/2006/relationships/customXml" Target="../ink/ink65.xml"/><Relationship Id="rId89" Type="http://schemas.openxmlformats.org/officeDocument/2006/relationships/customXml" Target="../ink/ink70.xml"/><Relationship Id="rId16" Type="http://schemas.openxmlformats.org/officeDocument/2006/relationships/customXml" Target="../ink/ink8.xml"/><Relationship Id="rId11" Type="http://schemas.openxmlformats.org/officeDocument/2006/relationships/image" Target="../media/image19.png"/><Relationship Id="rId32" Type="http://schemas.openxmlformats.org/officeDocument/2006/relationships/customXml" Target="../ink/ink22.xml"/><Relationship Id="rId37" Type="http://schemas.openxmlformats.org/officeDocument/2006/relationships/customXml" Target="../ink/ink26.xml"/><Relationship Id="rId53" Type="http://schemas.openxmlformats.org/officeDocument/2006/relationships/customXml" Target="../ink/ink38.xml"/><Relationship Id="rId58" Type="http://schemas.openxmlformats.org/officeDocument/2006/relationships/customXml" Target="../ink/ink43.xml"/><Relationship Id="rId74" Type="http://schemas.openxmlformats.org/officeDocument/2006/relationships/customXml" Target="../ink/ink55.xml"/><Relationship Id="rId79" Type="http://schemas.openxmlformats.org/officeDocument/2006/relationships/customXml" Target="../ink/ink60.xml"/><Relationship Id="rId5" Type="http://schemas.openxmlformats.org/officeDocument/2006/relationships/image" Target="../media/image17.png"/><Relationship Id="rId90" Type="http://schemas.openxmlformats.org/officeDocument/2006/relationships/customXml" Target="../ink/ink71.xml"/><Relationship Id="rId95" Type="http://schemas.openxmlformats.org/officeDocument/2006/relationships/image" Target="../media/image33.png"/><Relationship Id="rId22" Type="http://schemas.openxmlformats.org/officeDocument/2006/relationships/customXml" Target="../ink/ink13.xml"/><Relationship Id="rId27" Type="http://schemas.openxmlformats.org/officeDocument/2006/relationships/customXml" Target="../ink/ink17.xml"/><Relationship Id="rId43" Type="http://schemas.openxmlformats.org/officeDocument/2006/relationships/customXml" Target="../ink/ink30.xml"/><Relationship Id="rId48" Type="http://schemas.openxmlformats.org/officeDocument/2006/relationships/image" Target="../media/image28.png"/><Relationship Id="rId64" Type="http://schemas.openxmlformats.org/officeDocument/2006/relationships/image" Target="../media/image31.png"/><Relationship Id="rId69" Type="http://schemas.openxmlformats.org/officeDocument/2006/relationships/customXml" Target="../ink/ink50.xml"/><Relationship Id="rId8" Type="http://schemas.openxmlformats.org/officeDocument/2006/relationships/customXml" Target="../ink/ink3.xml"/><Relationship Id="rId51" Type="http://schemas.openxmlformats.org/officeDocument/2006/relationships/customXml" Target="../ink/ink36.xml"/><Relationship Id="rId72" Type="http://schemas.openxmlformats.org/officeDocument/2006/relationships/customXml" Target="../ink/ink53.xml"/><Relationship Id="rId80" Type="http://schemas.openxmlformats.org/officeDocument/2006/relationships/customXml" Target="../ink/ink61.xml"/><Relationship Id="rId85" Type="http://schemas.openxmlformats.org/officeDocument/2006/relationships/customXml" Target="../ink/ink66.xml"/><Relationship Id="rId93" Type="http://schemas.openxmlformats.org/officeDocument/2006/relationships/customXml" Target="../ink/ink74.xml"/><Relationship Id="rId3" Type="http://schemas.openxmlformats.org/officeDocument/2006/relationships/image" Target="../media/image16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image" Target="../media/image23.png"/><Relationship Id="rId33" Type="http://schemas.openxmlformats.org/officeDocument/2006/relationships/image" Target="../media/image24.png"/><Relationship Id="rId38" Type="http://schemas.openxmlformats.org/officeDocument/2006/relationships/customXml" Target="../ink/ink27.xml"/><Relationship Id="rId46" Type="http://schemas.openxmlformats.org/officeDocument/2006/relationships/customXml" Target="../ink/ink32.xml"/><Relationship Id="rId59" Type="http://schemas.openxmlformats.org/officeDocument/2006/relationships/customXml" Target="../ink/ink44.xml"/><Relationship Id="rId67" Type="http://schemas.openxmlformats.org/officeDocument/2006/relationships/customXml" Target="../ink/ink48.xml"/><Relationship Id="rId20" Type="http://schemas.openxmlformats.org/officeDocument/2006/relationships/customXml" Target="../ink/ink11.xml"/><Relationship Id="rId41" Type="http://schemas.openxmlformats.org/officeDocument/2006/relationships/customXml" Target="../ink/ink29.xml"/><Relationship Id="rId54" Type="http://schemas.openxmlformats.org/officeDocument/2006/relationships/customXml" Target="../ink/ink39.xml"/><Relationship Id="rId62" Type="http://schemas.openxmlformats.org/officeDocument/2006/relationships/image" Target="../media/image30.png"/><Relationship Id="rId70" Type="http://schemas.openxmlformats.org/officeDocument/2006/relationships/customXml" Target="../ink/ink51.xml"/><Relationship Id="rId75" Type="http://schemas.openxmlformats.org/officeDocument/2006/relationships/customXml" Target="../ink/ink56.xml"/><Relationship Id="rId83" Type="http://schemas.openxmlformats.org/officeDocument/2006/relationships/customXml" Target="../ink/ink64.xml"/><Relationship Id="rId88" Type="http://schemas.openxmlformats.org/officeDocument/2006/relationships/customXml" Target="../ink/ink69.xml"/><Relationship Id="rId91" Type="http://schemas.openxmlformats.org/officeDocument/2006/relationships/customXml" Target="../ink/ink72.xml"/><Relationship Id="rId9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21.png"/><Relationship Id="rId23" Type="http://schemas.openxmlformats.org/officeDocument/2006/relationships/customXml" Target="../ink/ink14.xml"/><Relationship Id="rId28" Type="http://schemas.openxmlformats.org/officeDocument/2006/relationships/customXml" Target="../ink/ink18.xml"/><Relationship Id="rId36" Type="http://schemas.openxmlformats.org/officeDocument/2006/relationships/customXml" Target="../ink/ink25.xml"/><Relationship Id="rId49" Type="http://schemas.openxmlformats.org/officeDocument/2006/relationships/customXml" Target="../ink/ink34.xml"/><Relationship Id="rId57" Type="http://schemas.openxmlformats.org/officeDocument/2006/relationships/customXml" Target="../ink/ink42.xml"/><Relationship Id="rId10" Type="http://schemas.openxmlformats.org/officeDocument/2006/relationships/customXml" Target="../ink/ink5.xml"/><Relationship Id="rId31" Type="http://schemas.openxmlformats.org/officeDocument/2006/relationships/customXml" Target="../ink/ink21.xml"/><Relationship Id="rId44" Type="http://schemas.openxmlformats.org/officeDocument/2006/relationships/customXml" Target="../ink/ink31.xml"/><Relationship Id="rId52" Type="http://schemas.openxmlformats.org/officeDocument/2006/relationships/customXml" Target="../ink/ink37.xml"/><Relationship Id="rId60" Type="http://schemas.openxmlformats.org/officeDocument/2006/relationships/customXml" Target="../ink/ink45.xml"/><Relationship Id="rId65" Type="http://schemas.openxmlformats.org/officeDocument/2006/relationships/image" Target="../media/image32.png"/><Relationship Id="rId73" Type="http://schemas.openxmlformats.org/officeDocument/2006/relationships/customXml" Target="../ink/ink54.xml"/><Relationship Id="rId78" Type="http://schemas.openxmlformats.org/officeDocument/2006/relationships/customXml" Target="../ink/ink59.xml"/><Relationship Id="rId81" Type="http://schemas.openxmlformats.org/officeDocument/2006/relationships/customXml" Target="../ink/ink62.xml"/><Relationship Id="rId86" Type="http://schemas.openxmlformats.org/officeDocument/2006/relationships/customXml" Target="../ink/ink67.xml"/><Relationship Id="rId94" Type="http://schemas.openxmlformats.org/officeDocument/2006/relationships/customXml" Target="../ink/ink7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3" Type="http://schemas.openxmlformats.org/officeDocument/2006/relationships/image" Target="../media/image20.png"/><Relationship Id="rId18" Type="http://schemas.openxmlformats.org/officeDocument/2006/relationships/customXml" Target="../ink/ink10.xml"/><Relationship Id="rId39" Type="http://schemas.openxmlformats.org/officeDocument/2006/relationships/customXml" Target="../ink/ink28.xml"/><Relationship Id="rId34" Type="http://schemas.openxmlformats.org/officeDocument/2006/relationships/customXml" Target="../ink/ink23.xml"/><Relationship Id="rId50" Type="http://schemas.openxmlformats.org/officeDocument/2006/relationships/customXml" Target="../ink/ink35.xml"/><Relationship Id="rId55" Type="http://schemas.openxmlformats.org/officeDocument/2006/relationships/customXml" Target="../ink/ink40.xml"/><Relationship Id="rId76" Type="http://schemas.openxmlformats.org/officeDocument/2006/relationships/customXml" Target="../ink/ink57.xml"/><Relationship Id="rId7" Type="http://schemas.openxmlformats.org/officeDocument/2006/relationships/image" Target="../media/image18.png"/><Relationship Id="rId71" Type="http://schemas.openxmlformats.org/officeDocument/2006/relationships/customXml" Target="../ink/ink52.xml"/><Relationship Id="rId92" Type="http://schemas.openxmlformats.org/officeDocument/2006/relationships/customXml" Target="../ink/ink73.xml"/><Relationship Id="rId2" Type="http://schemas.openxmlformats.org/officeDocument/2006/relationships/image" Target="../media/image15.png"/><Relationship Id="rId29" Type="http://schemas.openxmlformats.org/officeDocument/2006/relationships/customXml" Target="../ink/ink19.xml"/><Relationship Id="rId24" Type="http://schemas.openxmlformats.org/officeDocument/2006/relationships/customXml" Target="../ink/ink15.xml"/><Relationship Id="rId40" Type="http://schemas.openxmlformats.org/officeDocument/2006/relationships/image" Target="../media/image25.png"/><Relationship Id="rId45" Type="http://schemas.openxmlformats.org/officeDocument/2006/relationships/image" Target="../media/image27.png"/><Relationship Id="rId66" Type="http://schemas.openxmlformats.org/officeDocument/2006/relationships/customXml" Target="../ink/ink47.xml"/><Relationship Id="rId87" Type="http://schemas.openxmlformats.org/officeDocument/2006/relationships/customXml" Target="../ink/ink68.xml"/><Relationship Id="rId61" Type="http://schemas.openxmlformats.org/officeDocument/2006/relationships/image" Target="../media/image29.png"/><Relationship Id="rId82" Type="http://schemas.openxmlformats.org/officeDocument/2006/relationships/customXml" Target="../ink/ink63.xml"/><Relationship Id="rId19" Type="http://schemas.openxmlformats.org/officeDocument/2006/relationships/image" Target="../media/image22.png"/><Relationship Id="rId14" Type="http://schemas.openxmlformats.org/officeDocument/2006/relationships/customXml" Target="../ink/ink7.xml"/><Relationship Id="rId30" Type="http://schemas.openxmlformats.org/officeDocument/2006/relationships/customXml" Target="../ink/ink20.xml"/><Relationship Id="rId35" Type="http://schemas.openxmlformats.org/officeDocument/2006/relationships/customXml" Target="../ink/ink24.xml"/><Relationship Id="rId56" Type="http://schemas.openxmlformats.org/officeDocument/2006/relationships/customXml" Target="../ink/ink41.xml"/><Relationship Id="rId77" Type="http://schemas.openxmlformats.org/officeDocument/2006/relationships/customXml" Target="../ink/ink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188" y="5483659"/>
            <a:ext cx="8901165" cy="507383"/>
          </a:xfrm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en-US" dirty="0">
                <a:cs typeface="Arial"/>
              </a:rPr>
              <a:t>Robert Stambaugh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27BD59-CAF8-ED41-AEBB-456ED013B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187" y="1876120"/>
            <a:ext cx="9796740" cy="3139321"/>
          </a:xfrm>
        </p:spPr>
        <p:txBody>
          <a:bodyPr/>
          <a:lstStyle/>
          <a:p>
            <a:br>
              <a:rPr lang="en-US" sz="4400" dirty="0">
                <a:latin typeface="Arial"/>
                <a:cs typeface="Arial"/>
              </a:rPr>
            </a:b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Discussion of Luo, Zhou, Zhou – </a:t>
            </a:r>
            <a:r>
              <a:rPr lang="en-US" sz="4400" i="1" dirty="0">
                <a:latin typeface="Arial"/>
                <a:cs typeface="Arial"/>
              </a:rPr>
              <a:t>Which Factors Matter in the Pricing Kernel?</a:t>
            </a:r>
            <a:endParaRPr lang="en-US" sz="4400" b="1" i="1" cap="non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37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EB892-0578-4B49-83B6-CC8ED4AC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76C7D3-D0BF-483C-8C76-DA075C80ABA9}"/>
              </a:ext>
            </a:extLst>
          </p:cNvPr>
          <p:cNvCxnSpPr>
            <a:cxnSpLocks/>
          </p:cNvCxnSpPr>
          <p:nvPr/>
        </p:nvCxnSpPr>
        <p:spPr>
          <a:xfrm>
            <a:off x="773251" y="1841074"/>
            <a:ext cx="0" cy="410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932DA8-B35D-9DBE-5A9B-DDBD057BFC2C}"/>
              </a:ext>
            </a:extLst>
          </p:cNvPr>
          <p:cNvCxnSpPr>
            <a:cxnSpLocks/>
          </p:cNvCxnSpPr>
          <p:nvPr/>
        </p:nvCxnSpPr>
        <p:spPr>
          <a:xfrm>
            <a:off x="773251" y="5946669"/>
            <a:ext cx="44676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E8F544-FE28-1CD8-589E-A746A80D52E3}"/>
                  </a:ext>
                </a:extLst>
              </p:cNvPr>
              <p:cNvSpPr txBox="1"/>
              <p:nvPr/>
            </p:nvSpPr>
            <p:spPr>
              <a:xfrm>
                <a:off x="504150" y="1656407"/>
                <a:ext cx="239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E8F544-FE28-1CD8-589E-A746A80D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0" y="1656407"/>
                <a:ext cx="239103" cy="369332"/>
              </a:xfrm>
              <a:prstGeom prst="rect">
                <a:avLst/>
              </a:prstGeom>
              <a:blipFill>
                <a:blip r:embed="rId2"/>
                <a:stretch>
                  <a:fillRect l="-33333" r="-25641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38A5DC-09E3-3ECB-D000-D28FF1B86920}"/>
              </a:ext>
            </a:extLst>
          </p:cNvPr>
          <p:cNvCxnSpPr>
            <a:cxnSpLocks/>
          </p:cNvCxnSpPr>
          <p:nvPr/>
        </p:nvCxnSpPr>
        <p:spPr>
          <a:xfrm>
            <a:off x="6669801" y="1841074"/>
            <a:ext cx="0" cy="410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0B61D-E9B5-765C-202D-763A7E198741}"/>
              </a:ext>
            </a:extLst>
          </p:cNvPr>
          <p:cNvCxnSpPr>
            <a:cxnSpLocks/>
          </p:cNvCxnSpPr>
          <p:nvPr/>
        </p:nvCxnSpPr>
        <p:spPr>
          <a:xfrm>
            <a:off x="6669801" y="5946669"/>
            <a:ext cx="44676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BE0D1C-E588-3938-B058-7B38E0AA5A97}"/>
                  </a:ext>
                </a:extLst>
              </p:cNvPr>
              <p:cNvSpPr txBox="1"/>
              <p:nvPr/>
            </p:nvSpPr>
            <p:spPr>
              <a:xfrm>
                <a:off x="6356820" y="1656407"/>
                <a:ext cx="239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BE0D1C-E588-3938-B058-7B38E0AA5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20" y="1656407"/>
                <a:ext cx="239103" cy="369332"/>
              </a:xfrm>
              <a:prstGeom prst="rect">
                <a:avLst/>
              </a:prstGeom>
              <a:blipFill>
                <a:blip r:embed="rId3"/>
                <a:stretch>
                  <a:fillRect l="-33333" r="-25641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F95573-80F8-349C-85D2-2A3EC2F53E04}"/>
              </a:ext>
            </a:extLst>
          </p:cNvPr>
          <p:cNvCxnSpPr/>
          <p:nvPr/>
        </p:nvCxnSpPr>
        <p:spPr>
          <a:xfrm flipV="1">
            <a:off x="6669801" y="1963812"/>
            <a:ext cx="2603074" cy="398285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F816B675-15D1-63EE-89B0-84E874787043}"/>
              </a:ext>
            </a:extLst>
          </p:cNvPr>
          <p:cNvSpPr/>
          <p:nvPr/>
        </p:nvSpPr>
        <p:spPr>
          <a:xfrm>
            <a:off x="6595923" y="5421964"/>
            <a:ext cx="883712" cy="1049409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8723296-5208-3C87-3EB2-18BA5AD413D0}"/>
                  </a:ext>
                </a:extLst>
              </p14:cNvPr>
              <p14:cNvContentPartPr/>
              <p14:nvPr/>
            </p14:nvContentPartPr>
            <p14:xfrm>
              <a:off x="9340372" y="28166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8723296-5208-3C87-3EB2-18BA5AD413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4372" y="27806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027C607-788A-5A38-172E-D4AF255E54F4}"/>
                  </a:ext>
                </a:extLst>
              </p14:cNvPr>
              <p14:cNvContentPartPr/>
              <p14:nvPr/>
            </p14:nvContentPartPr>
            <p14:xfrm>
              <a:off x="9087292" y="3025462"/>
              <a:ext cx="144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027C607-788A-5A38-172E-D4AF255E54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1292" y="2984319"/>
                <a:ext cx="73080" cy="84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A9F0AAC-B337-1DBA-A0D6-ABD6DA2D5432}"/>
                  </a:ext>
                </a:extLst>
              </p14:cNvPr>
              <p14:cNvContentPartPr/>
              <p14:nvPr/>
            </p14:nvContentPartPr>
            <p14:xfrm>
              <a:off x="8922772" y="35222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A9F0AAC-B337-1DBA-A0D6-ABD6DA2D54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6772" y="34862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ED2112E-B38B-B5D9-4E66-F669E1D03F04}"/>
                  </a:ext>
                </a:extLst>
              </p14:cNvPr>
              <p14:cNvContentPartPr/>
              <p14:nvPr/>
            </p14:nvContentPartPr>
            <p14:xfrm>
              <a:off x="8591572" y="371270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ED2112E-B38B-B5D9-4E66-F669E1D03F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572" y="36767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14C0E37-AF0F-40CA-87F5-205FDCCAF648}"/>
                  </a:ext>
                </a:extLst>
              </p14:cNvPr>
              <p14:cNvContentPartPr/>
              <p14:nvPr/>
            </p14:nvContentPartPr>
            <p14:xfrm>
              <a:off x="8757172" y="3368902"/>
              <a:ext cx="144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14C0E37-AF0F-40CA-87F5-205FDCCAF6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1172" y="333290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24459A5-B5B0-9740-3959-F5B97E3B2EA0}"/>
                  </a:ext>
                </a:extLst>
              </p14:cNvPr>
              <p14:cNvContentPartPr/>
              <p14:nvPr/>
            </p14:nvContentPartPr>
            <p14:xfrm>
              <a:off x="8965972" y="3974422"/>
              <a:ext cx="36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24459A5-B5B0-9740-3959-F5B97E3B2EA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9972" y="3938422"/>
                <a:ext cx="72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D722AF3-1A44-9739-4AD0-9526C7D47E9E}"/>
                  </a:ext>
                </a:extLst>
              </p14:cNvPr>
              <p14:cNvContentPartPr/>
              <p14:nvPr/>
            </p14:nvContentPartPr>
            <p14:xfrm>
              <a:off x="9291412" y="3564382"/>
              <a:ext cx="2880" cy="1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D722AF3-1A44-9739-4AD0-9526C7D47E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55412" y="352838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91C9345-06E8-6A9B-29E0-9533BF72873D}"/>
                  </a:ext>
                </a:extLst>
              </p14:cNvPr>
              <p14:cNvContentPartPr/>
              <p14:nvPr/>
            </p14:nvContentPartPr>
            <p14:xfrm>
              <a:off x="9536572" y="326450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91C9345-06E8-6A9B-29E0-9533BF7287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0572" y="3228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9C2BD51-8D84-62AE-36F2-B77AB700B736}"/>
                  </a:ext>
                </a:extLst>
              </p14:cNvPr>
              <p14:cNvContentPartPr/>
              <p14:nvPr/>
            </p14:nvContentPartPr>
            <p14:xfrm>
              <a:off x="9082612" y="328286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9C2BD51-8D84-62AE-36F2-B77AB700B7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6612" y="32468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250CD47-2DD1-CDA5-3B92-ED9003CD1145}"/>
                  </a:ext>
                </a:extLst>
              </p14:cNvPr>
              <p14:cNvContentPartPr/>
              <p14:nvPr/>
            </p14:nvContentPartPr>
            <p14:xfrm>
              <a:off x="9346132" y="3159382"/>
              <a:ext cx="360" cy="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250CD47-2DD1-CDA5-3B92-ED9003CD11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10132" y="3111382"/>
                <a:ext cx="72000" cy="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AD4892-7B95-B44A-B7B4-D23C2CE50EF7}"/>
                  </a:ext>
                </a:extLst>
              </p14:cNvPr>
              <p14:cNvContentPartPr/>
              <p14:nvPr/>
            </p14:nvContentPartPr>
            <p14:xfrm>
              <a:off x="9340372" y="335666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AD4892-7B95-B44A-B7B4-D23C2CE50E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4372" y="33206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3E58E5A-7725-DC73-2D47-053423980088}"/>
                  </a:ext>
                </a:extLst>
              </p14:cNvPr>
              <p14:cNvContentPartPr/>
              <p14:nvPr/>
            </p14:nvContentPartPr>
            <p14:xfrm>
              <a:off x="9579772" y="36083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3E58E5A-7725-DC73-2D47-0534239800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3772" y="3572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D677123-3937-F8C8-AE8D-2D9E37F00002}"/>
                  </a:ext>
                </a:extLst>
              </p14:cNvPr>
              <p14:cNvContentPartPr/>
              <p14:nvPr/>
            </p14:nvContentPartPr>
            <p14:xfrm>
              <a:off x="9561412" y="392150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D677123-3937-F8C8-AE8D-2D9E37F000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5412" y="3885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9536DFD-7A3E-9AC3-5281-1B1EF82E2F7B}"/>
                  </a:ext>
                </a:extLst>
              </p14:cNvPr>
              <p14:cNvContentPartPr/>
              <p14:nvPr/>
            </p14:nvContentPartPr>
            <p14:xfrm>
              <a:off x="9462772" y="399494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9536DFD-7A3E-9AC3-5281-1B1EF82E2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6772" y="39589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003304B-B239-1FCA-03F8-EDEC59CDBA02}"/>
                  </a:ext>
                </a:extLst>
              </p14:cNvPr>
              <p14:cNvContentPartPr/>
              <p14:nvPr/>
            </p14:nvContentPartPr>
            <p14:xfrm>
              <a:off x="9180532" y="4050022"/>
              <a:ext cx="1440" cy="2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003304B-B239-1FCA-03F8-EDEC59CDBA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44532" y="4014022"/>
                <a:ext cx="73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7B909E5-71A1-1725-6202-A61A2D4EEFE4}"/>
                  </a:ext>
                </a:extLst>
              </p14:cNvPr>
              <p14:cNvContentPartPr/>
              <p14:nvPr/>
            </p14:nvContentPartPr>
            <p14:xfrm>
              <a:off x="9156412" y="4289422"/>
              <a:ext cx="360" cy="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7B909E5-71A1-1725-6202-A61A2D4EEFE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20412" y="42534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15531FE-8960-6D23-AE00-F06DF2EF19B1}"/>
                  </a:ext>
                </a:extLst>
              </p14:cNvPr>
              <p14:cNvContentPartPr/>
              <p14:nvPr/>
            </p14:nvContentPartPr>
            <p14:xfrm>
              <a:off x="8757172" y="3890902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15531FE-8960-6D23-AE00-F06DF2EF19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1172" y="38549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3E472C0-F20D-7CBC-3D79-56363507D45F}"/>
                  </a:ext>
                </a:extLst>
              </p14:cNvPr>
              <p14:cNvContentPartPr/>
              <p14:nvPr/>
            </p14:nvContentPartPr>
            <p14:xfrm>
              <a:off x="9027172" y="3711622"/>
              <a:ext cx="360" cy="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3E472C0-F20D-7CBC-3D79-56363507D4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91172" y="36756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5CA374B-C91A-D982-5CC3-1BF46BC322CE}"/>
                  </a:ext>
                </a:extLst>
              </p14:cNvPr>
              <p14:cNvContentPartPr/>
              <p14:nvPr/>
            </p14:nvContentPartPr>
            <p14:xfrm>
              <a:off x="9303292" y="382322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5CA374B-C91A-D982-5CC3-1BF46BC322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7292" y="3787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9C91BE0-FF59-A9B2-3624-FA26DD625040}"/>
                  </a:ext>
                </a:extLst>
              </p14:cNvPr>
              <p14:cNvContentPartPr/>
              <p14:nvPr/>
            </p14:nvContentPartPr>
            <p14:xfrm>
              <a:off x="8303212" y="4056502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9C91BE0-FF59-A9B2-3624-FA26DD6250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7212" y="4020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D906C91-8A83-FB81-C0C2-3C9F565930E0}"/>
                  </a:ext>
                </a:extLst>
              </p14:cNvPr>
              <p14:cNvContentPartPr/>
              <p14:nvPr/>
            </p14:nvContentPartPr>
            <p14:xfrm>
              <a:off x="8622172" y="4086022"/>
              <a:ext cx="360" cy="1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D906C91-8A83-FB81-C0C2-3C9F565930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86172" y="40500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B40DFD4-9295-E459-C235-B5A9D151FC2D}"/>
                  </a:ext>
                </a:extLst>
              </p14:cNvPr>
              <p14:cNvContentPartPr/>
              <p14:nvPr/>
            </p14:nvContentPartPr>
            <p14:xfrm>
              <a:off x="8407612" y="4335142"/>
              <a:ext cx="57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B40DFD4-9295-E459-C235-B5A9D151FC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73730" y="4301542"/>
                <a:ext cx="73186" cy="7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30A3271-5B1E-EC37-FA9F-3A951AC02DE5}"/>
                  </a:ext>
                </a:extLst>
              </p14:cNvPr>
              <p14:cNvContentPartPr/>
              <p14:nvPr/>
            </p14:nvContentPartPr>
            <p14:xfrm>
              <a:off x="8524252" y="3958222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30A3271-5B1E-EC37-FA9F-3A951AC02D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252" y="3922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1C86EB6-101E-15CE-2632-554FA5DE754E}"/>
                  </a:ext>
                </a:extLst>
              </p14:cNvPr>
              <p14:cNvContentPartPr/>
              <p14:nvPr/>
            </p14:nvContentPartPr>
            <p14:xfrm>
              <a:off x="8671132" y="4424422"/>
              <a:ext cx="144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1C86EB6-101E-15CE-2632-554FA5DE75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5132" y="438842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212910D-68D9-7D9F-17AC-1DB7EBD693B1}"/>
                  </a:ext>
                </a:extLst>
              </p14:cNvPr>
              <p14:cNvContentPartPr/>
              <p14:nvPr/>
            </p14:nvContentPartPr>
            <p14:xfrm>
              <a:off x="8910532" y="420338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212910D-68D9-7D9F-17AC-1DB7EBD693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4532" y="41673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1D74B5D-DAC9-E8CC-89F3-BCD504EC3211}"/>
                  </a:ext>
                </a:extLst>
              </p14:cNvPr>
              <p14:cNvContentPartPr/>
              <p14:nvPr/>
            </p14:nvContentPartPr>
            <p14:xfrm>
              <a:off x="8824852" y="319682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1D74B5D-DAC9-E8CC-89F3-BCD504EC32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8852" y="31608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7754E00-F7F6-6EEA-859B-0742E5635AB2}"/>
                  </a:ext>
                </a:extLst>
              </p14:cNvPr>
              <p14:cNvContentPartPr/>
              <p14:nvPr/>
            </p14:nvContentPartPr>
            <p14:xfrm>
              <a:off x="8566732" y="3516502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7754E00-F7F6-6EEA-859B-0742E5635A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732" y="3480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553DB6E-F86F-2C49-1E5C-FD5BFD582654}"/>
                  </a:ext>
                </a:extLst>
              </p14:cNvPr>
              <p14:cNvContentPartPr/>
              <p14:nvPr/>
            </p14:nvContentPartPr>
            <p14:xfrm>
              <a:off x="8824852" y="2957062"/>
              <a:ext cx="2880" cy="1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553DB6E-F86F-2C49-1E5C-FD5BFD582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8852" y="292106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279E3B2-2DED-2770-4424-AD07BB6106CC}"/>
                  </a:ext>
                </a:extLst>
              </p14:cNvPr>
              <p14:cNvContentPartPr/>
              <p14:nvPr/>
            </p14:nvContentPartPr>
            <p14:xfrm>
              <a:off x="8419852" y="3731062"/>
              <a:ext cx="144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279E3B2-2DED-2770-4424-AD07BB6106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83852" y="369506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86E7242-9B02-215E-0C32-FCBD20D71B55}"/>
                  </a:ext>
                </a:extLst>
              </p14:cNvPr>
              <p14:cNvContentPartPr/>
              <p14:nvPr/>
            </p14:nvContentPartPr>
            <p14:xfrm>
              <a:off x="8990452" y="450434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86E7242-9B02-215E-0C32-FCBD20D71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4452" y="44683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54EF1AD-8CE8-C6F4-1CDA-36373DE354F7}"/>
                  </a:ext>
                </a:extLst>
              </p14:cNvPr>
              <p14:cNvContentPartPr/>
              <p14:nvPr/>
            </p14:nvContentPartPr>
            <p14:xfrm>
              <a:off x="9340372" y="4273942"/>
              <a:ext cx="3960" cy="3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54EF1AD-8CE8-C6F4-1CDA-36373DE354F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304372" y="4237942"/>
                <a:ext cx="75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82CD074-2D9D-E7A5-BAE7-D7BCF03C779B}"/>
                  </a:ext>
                </a:extLst>
              </p14:cNvPr>
              <p14:cNvContentPartPr/>
              <p14:nvPr/>
            </p14:nvContentPartPr>
            <p14:xfrm>
              <a:off x="9738892" y="4313182"/>
              <a:ext cx="360" cy="1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82CD074-2D9D-E7A5-BAE7-D7BCF03C77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702892" y="427718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690F19-7CCC-50B6-38CE-A968242B0678}"/>
                  </a:ext>
                </a:extLst>
              </p14:cNvPr>
              <p14:cNvContentPartPr/>
              <p14:nvPr/>
            </p14:nvContentPartPr>
            <p14:xfrm>
              <a:off x="9775972" y="3822142"/>
              <a:ext cx="2880" cy="1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690F19-7CCC-50B6-38CE-A968242B06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39972" y="378614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7597E28-8D36-1D4C-6270-467EE502CC9C}"/>
                  </a:ext>
                </a:extLst>
              </p14:cNvPr>
              <p14:cNvContentPartPr/>
              <p14:nvPr/>
            </p14:nvContentPartPr>
            <p14:xfrm>
              <a:off x="9775972" y="3608302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7597E28-8D36-1D4C-6270-467EE502CC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9972" y="3572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0F5F9B3-3581-4776-5B44-C3F904D4D5F0}"/>
                  </a:ext>
                </a:extLst>
              </p14:cNvPr>
              <p14:cNvContentPartPr/>
              <p14:nvPr/>
            </p14:nvContentPartPr>
            <p14:xfrm>
              <a:off x="9868132" y="3373942"/>
              <a:ext cx="360" cy="1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0F5F9B3-3581-4776-5B44-C3F904D4D5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32132" y="333794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6362049-0BC5-09E4-BD80-FE62E992E2BA}"/>
                  </a:ext>
                </a:extLst>
              </p14:cNvPr>
              <p14:cNvContentPartPr/>
              <p14:nvPr/>
            </p14:nvContentPartPr>
            <p14:xfrm>
              <a:off x="9824932" y="3142102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6362049-0BC5-09E4-BD80-FE62E992E2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8932" y="31061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9BE540-0409-383A-7598-A8C782726510}"/>
                  </a:ext>
                </a:extLst>
              </p14:cNvPr>
              <p14:cNvContentPartPr/>
              <p14:nvPr/>
            </p14:nvContentPartPr>
            <p14:xfrm>
              <a:off x="9671572" y="3000622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9BE540-0409-383A-7598-A8C7827265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5572" y="29646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0F94C58-54FD-7B8E-FEF9-ECFD6C16CF24}"/>
                  </a:ext>
                </a:extLst>
              </p14:cNvPr>
              <p14:cNvContentPartPr/>
              <p14:nvPr/>
            </p14:nvContentPartPr>
            <p14:xfrm>
              <a:off x="9499492" y="3049942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0F94C58-54FD-7B8E-FEF9-ECFD6C16CF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3492" y="30139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E53BB4-66C1-7515-26C9-5DDFF1C5CF8A}"/>
                  </a:ext>
                </a:extLst>
              </p14:cNvPr>
              <p14:cNvContentPartPr/>
              <p14:nvPr/>
            </p14:nvContentPartPr>
            <p14:xfrm>
              <a:off x="9530452" y="260786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E53BB4-66C1-7515-26C9-5DDFF1C5CF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4452" y="25718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9AA7A6D-12AC-7CCB-F52A-ADB32F9506A5}"/>
                  </a:ext>
                </a:extLst>
              </p14:cNvPr>
              <p14:cNvContentPartPr/>
              <p14:nvPr/>
            </p14:nvContentPartPr>
            <p14:xfrm>
              <a:off x="9333892" y="2583742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9AA7A6D-12AC-7CCB-F52A-ADB32F950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7892" y="25477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D376030-723E-82EF-45C4-8F54F94CB5F1}"/>
                  </a:ext>
                </a:extLst>
              </p14:cNvPr>
              <p14:cNvContentPartPr/>
              <p14:nvPr/>
            </p14:nvContentPartPr>
            <p14:xfrm>
              <a:off x="8082172" y="4510462"/>
              <a:ext cx="360" cy="1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D376030-723E-82EF-45C4-8F54F94CB5F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46172" y="447446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BD388D-F3F6-73E3-67AA-9C185176AD48}"/>
                  </a:ext>
                </a:extLst>
              </p14:cNvPr>
              <p14:cNvContentPartPr/>
              <p14:nvPr/>
            </p14:nvContentPartPr>
            <p14:xfrm>
              <a:off x="8204572" y="4737622"/>
              <a:ext cx="360" cy="1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BD388D-F3F6-73E3-67AA-9C185176AD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68572" y="47016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D36657C-BE0F-4242-CB4A-279EB4C48171}"/>
                  </a:ext>
                </a:extLst>
              </p14:cNvPr>
              <p14:cNvContentPartPr/>
              <p14:nvPr/>
            </p14:nvContentPartPr>
            <p14:xfrm>
              <a:off x="8578972" y="4663822"/>
              <a:ext cx="14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D36657C-BE0F-4242-CB4A-279EB4C481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42972" y="462782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6C21112-C8B7-E21D-DD94-DF12005D7226}"/>
                  </a:ext>
                </a:extLst>
              </p14:cNvPr>
              <p14:cNvContentPartPr/>
              <p14:nvPr/>
            </p14:nvContentPartPr>
            <p14:xfrm>
              <a:off x="8787772" y="4890982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6C21112-C8B7-E21D-DD94-DF12005D72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1772" y="48549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899FAC0-45AD-5270-4A0A-9042A46F7376}"/>
                  </a:ext>
                </a:extLst>
              </p14:cNvPr>
              <p14:cNvContentPartPr/>
              <p14:nvPr/>
            </p14:nvContentPartPr>
            <p14:xfrm>
              <a:off x="9904492" y="277994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899FAC0-45AD-5270-4A0A-9042A46F73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8492" y="27439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63BC4A-4CE1-1A49-D536-2EE7FBB917D0}"/>
                  </a:ext>
                </a:extLst>
              </p:cNvPr>
              <p:cNvSpPr txBox="1"/>
              <p:nvPr/>
            </p:nvSpPr>
            <p:spPr>
              <a:xfrm>
                <a:off x="10844179" y="5952701"/>
                <a:ext cx="3025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763BC4A-4CE1-1A49-D536-2EE7FBB91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179" y="5952701"/>
                <a:ext cx="302564" cy="369332"/>
              </a:xfrm>
              <a:prstGeom prst="rect">
                <a:avLst/>
              </a:prstGeom>
              <a:blipFill>
                <a:blip r:embed="rId59"/>
                <a:stretch>
                  <a:fillRect l="-6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CB13171-2104-199D-1671-FACB0CECA530}"/>
                  </a:ext>
                </a:extLst>
              </p:cNvPr>
              <p:cNvSpPr txBox="1"/>
              <p:nvPr/>
            </p:nvSpPr>
            <p:spPr>
              <a:xfrm>
                <a:off x="8365349" y="5370764"/>
                <a:ext cx="489832" cy="524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CB13171-2104-199D-1671-FACB0CECA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9" y="5370764"/>
                <a:ext cx="489832" cy="524952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20487AB2-948B-EE5A-AA57-6646D416F0F0}"/>
              </a:ext>
            </a:extLst>
          </p:cNvPr>
          <p:cNvSpPr txBox="1"/>
          <p:nvPr/>
        </p:nvSpPr>
        <p:spPr>
          <a:xfrm>
            <a:off x="7373638" y="544315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maximum</a:t>
            </a:r>
            <a:r>
              <a:rPr lang="en-US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2BE535-7192-CE55-D0B3-527A5ED6326F}"/>
              </a:ext>
            </a:extLst>
          </p:cNvPr>
          <p:cNvSpPr txBox="1"/>
          <p:nvPr/>
        </p:nvSpPr>
        <p:spPr>
          <a:xfrm>
            <a:off x="10469686" y="3142102"/>
            <a:ext cx="1257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factors</a:t>
            </a:r>
          </a:p>
          <a:p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F1CDEE9-138D-BA9B-9CB2-6B5CF64300E3}"/>
              </a:ext>
            </a:extLst>
          </p:cNvPr>
          <p:cNvCxnSpPr/>
          <p:nvPr/>
        </p:nvCxnSpPr>
        <p:spPr>
          <a:xfrm flipH="1" flipV="1">
            <a:off x="10138180" y="3196822"/>
            <a:ext cx="310089" cy="8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FDB96BF-DC8E-8AFA-B5BF-E25D69A1F4CA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10159597" y="3480656"/>
            <a:ext cx="310089" cy="197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F238B87-C08E-25C2-CA89-973F2A7557D4}"/>
                  </a:ext>
                </a:extLst>
              </p14:cNvPr>
              <p14:cNvContentPartPr/>
              <p14:nvPr/>
            </p14:nvContentPartPr>
            <p14:xfrm>
              <a:off x="8229412" y="357122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F238B87-C08E-25C2-CA89-973F2A7557D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93412" y="353522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3CEF3902-287A-E053-065E-9FC3163FCCAA}"/>
              </a:ext>
            </a:extLst>
          </p:cNvPr>
          <p:cNvSpPr txBox="1"/>
          <p:nvPr/>
        </p:nvSpPr>
        <p:spPr>
          <a:xfrm>
            <a:off x="7933966" y="324886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7DEA4E2-72A8-253C-6982-4FF9109A3EEF}"/>
                  </a:ext>
                </a:extLst>
              </p:cNvPr>
              <p:cNvSpPr txBox="1"/>
              <p:nvPr/>
            </p:nvSpPr>
            <p:spPr>
              <a:xfrm>
                <a:off x="3700043" y="6045034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7DEA4E2-72A8-253C-6982-4FF9109A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043" y="6045034"/>
                <a:ext cx="257763" cy="369332"/>
              </a:xfrm>
              <a:prstGeom prst="rect">
                <a:avLst/>
              </a:prstGeom>
              <a:blipFill>
                <a:blip r:embed="rId63"/>
                <a:stretch>
                  <a:fillRect l="-45238" t="-1667" r="-380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400AA918-8D24-49E9-D2E6-056CC9039530}"/>
              </a:ext>
            </a:extLst>
          </p:cNvPr>
          <p:cNvSpPr txBox="1"/>
          <p:nvPr/>
        </p:nvSpPr>
        <p:spPr>
          <a:xfrm>
            <a:off x="3895112" y="6045034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respect to P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114B56D-7C64-06BA-BBCB-108C5B47ABEF}"/>
              </a:ext>
            </a:extLst>
          </p:cNvPr>
          <p:cNvCxnSpPr/>
          <p:nvPr/>
        </p:nvCxnSpPr>
        <p:spPr>
          <a:xfrm flipV="1">
            <a:off x="773251" y="2282932"/>
            <a:ext cx="4602685" cy="3663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2FC9C83-BFD3-63F5-42C5-ED65DCA6EFF5}"/>
                  </a:ext>
                </a:extLst>
              </p14:cNvPr>
              <p14:cNvContentPartPr/>
              <p14:nvPr/>
            </p14:nvContentPartPr>
            <p14:xfrm>
              <a:off x="2245852" y="4793062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2FC9C83-BFD3-63F5-42C5-ED65DCA6EF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9852" y="47570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BF66C87-B89A-1EE6-A6B3-A683AE49B15C}"/>
                  </a:ext>
                </a:extLst>
              </p14:cNvPr>
              <p14:cNvContentPartPr/>
              <p14:nvPr/>
            </p14:nvContentPartPr>
            <p14:xfrm>
              <a:off x="4885012" y="26877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BF66C87-B89A-1EE6-A6B3-A683AE49B1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9012" y="26517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072B550-2F62-FFBE-9F07-D755EABDE027}"/>
                  </a:ext>
                </a:extLst>
              </p14:cNvPr>
              <p14:cNvContentPartPr/>
              <p14:nvPr/>
            </p14:nvContentPartPr>
            <p14:xfrm>
              <a:off x="4780612" y="2767702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072B550-2F62-FFBE-9F07-D755EABDE0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4612" y="27317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88B0B2C-19D9-BFB9-53E1-9A27129ACF73}"/>
                  </a:ext>
                </a:extLst>
              </p14:cNvPr>
              <p14:cNvContentPartPr/>
              <p14:nvPr/>
            </p14:nvContentPartPr>
            <p14:xfrm>
              <a:off x="2429812" y="4627102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88B0B2C-19D9-BFB9-53E1-9A27129ACF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3812" y="45911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59F6FB1-B629-7358-F5B8-7E4D4233A98B}"/>
                  </a:ext>
                </a:extLst>
              </p14:cNvPr>
              <p14:cNvContentPartPr/>
              <p14:nvPr/>
            </p14:nvContentPartPr>
            <p14:xfrm>
              <a:off x="2571292" y="4510462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59F6FB1-B629-7358-F5B8-7E4D4233A9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5292" y="44744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4608AE4-967D-56BE-2945-3FB5821CFC07}"/>
                  </a:ext>
                </a:extLst>
              </p14:cNvPr>
              <p14:cNvContentPartPr/>
              <p14:nvPr/>
            </p14:nvContentPartPr>
            <p14:xfrm>
              <a:off x="2730772" y="4406062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4608AE4-967D-56BE-2945-3FB5821CFC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4772" y="43700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01B2AE5-C48A-6A80-383A-3182DC3990F2}"/>
                  </a:ext>
                </a:extLst>
              </p14:cNvPr>
              <p14:cNvContentPartPr/>
              <p14:nvPr/>
            </p14:nvContentPartPr>
            <p14:xfrm>
              <a:off x="2829052" y="4320022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01B2AE5-C48A-6A80-383A-3182DC3990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3052" y="42840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A2D21FF-A2C4-E9E2-4DCC-C86A40BD20B1}"/>
                  </a:ext>
                </a:extLst>
              </p14:cNvPr>
              <p14:cNvContentPartPr/>
              <p14:nvPr/>
            </p14:nvContentPartPr>
            <p14:xfrm>
              <a:off x="3019132" y="415442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A2D21FF-A2C4-E9E2-4DCC-C86A40BD20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3132" y="41184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D8A5DFA-6258-0B8F-EC24-6455EF90D287}"/>
                  </a:ext>
                </a:extLst>
              </p14:cNvPr>
              <p14:cNvContentPartPr/>
              <p14:nvPr/>
            </p14:nvContentPartPr>
            <p14:xfrm>
              <a:off x="3196972" y="40133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D8A5DFA-6258-0B8F-EC24-6455EF90D2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0972" y="3977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A04D55A-AC36-D011-8985-0F33FB2E7DE1}"/>
                  </a:ext>
                </a:extLst>
              </p14:cNvPr>
              <p14:cNvContentPartPr/>
              <p14:nvPr/>
            </p14:nvContentPartPr>
            <p14:xfrm>
              <a:off x="3289132" y="3939862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A04D55A-AC36-D011-8985-0F33FB2E7D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3132" y="39038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7A0CE05-3234-6709-213B-20975ADEF30E}"/>
                  </a:ext>
                </a:extLst>
              </p14:cNvPr>
              <p14:cNvContentPartPr/>
              <p14:nvPr/>
            </p14:nvContentPartPr>
            <p14:xfrm>
              <a:off x="3405772" y="3847702"/>
              <a:ext cx="360" cy="1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7A0CE05-3234-6709-213B-20975ADEF3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9772" y="381170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D61018B-71AE-BD66-BB4D-72EEFF11CA69}"/>
                  </a:ext>
                </a:extLst>
              </p14:cNvPr>
              <p14:cNvContentPartPr/>
              <p14:nvPr/>
            </p14:nvContentPartPr>
            <p14:xfrm>
              <a:off x="3516292" y="376778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D61018B-71AE-BD66-BB4D-72EEFF11CA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0292" y="373178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9716B28-0835-BA98-2A2C-CF98A9EA8D13}"/>
              </a:ext>
            </a:extLst>
          </p:cNvPr>
          <p:cNvGrpSpPr/>
          <p:nvPr/>
        </p:nvGrpSpPr>
        <p:grpSpPr>
          <a:xfrm>
            <a:off x="3596212" y="3638902"/>
            <a:ext cx="86400" cy="67680"/>
            <a:chOff x="3596212" y="3638902"/>
            <a:chExt cx="8640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90FBF2-1905-F7A0-169C-1F555B6515C7}"/>
                    </a:ext>
                  </a:extLst>
                </p14:cNvPr>
                <p14:cNvContentPartPr/>
                <p14:nvPr/>
              </p14:nvContentPartPr>
              <p14:xfrm>
                <a:off x="3596212" y="3706222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90FBF2-1905-F7A0-169C-1F555B6515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0212" y="36702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68DC335-3FB3-49B9-82FE-912884E3CDC2}"/>
                    </a:ext>
                  </a:extLst>
                </p14:cNvPr>
                <p14:cNvContentPartPr/>
                <p14:nvPr/>
              </p14:nvContentPartPr>
              <p14:xfrm>
                <a:off x="3682252" y="3638902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68DC335-3FB3-49B9-82FE-912884E3CDC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6252" y="36029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B8363B8-7EBB-FCE5-9B60-BE44ABFC9FC9}"/>
                  </a:ext>
                </a:extLst>
              </p14:cNvPr>
              <p14:cNvContentPartPr/>
              <p14:nvPr/>
            </p14:nvContentPartPr>
            <p14:xfrm>
              <a:off x="3810772" y="35406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B8363B8-7EBB-FCE5-9B60-BE44ABFC9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4772" y="35046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A23A6DE-31D8-A1BD-1B5A-77EA65319AFF}"/>
                  </a:ext>
                </a:extLst>
              </p14:cNvPr>
              <p14:cNvContentPartPr/>
              <p14:nvPr/>
            </p14:nvContentPartPr>
            <p14:xfrm>
              <a:off x="3927412" y="34362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A23A6DE-31D8-A1BD-1B5A-77EA65319A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412" y="3400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4B4D8F-1671-9BD5-79A3-EA1F856F1B16}"/>
                  </a:ext>
                </a:extLst>
              </p14:cNvPr>
              <p14:cNvContentPartPr/>
              <p14:nvPr/>
            </p14:nvContentPartPr>
            <p14:xfrm>
              <a:off x="4019572" y="337502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4B4D8F-1671-9BD5-79A3-EA1F856F1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3572" y="333902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C7F4458-D379-F51F-0908-9133A5926DE2}"/>
              </a:ext>
            </a:extLst>
          </p:cNvPr>
          <p:cNvGrpSpPr/>
          <p:nvPr/>
        </p:nvGrpSpPr>
        <p:grpSpPr>
          <a:xfrm>
            <a:off x="4117852" y="3209422"/>
            <a:ext cx="116640" cy="92160"/>
            <a:chOff x="4117852" y="3209422"/>
            <a:chExt cx="1166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EEDB9A7-9274-A5E1-95A2-8245DA142AF4}"/>
                    </a:ext>
                  </a:extLst>
                </p14:cNvPr>
                <p14:cNvContentPartPr/>
                <p14:nvPr/>
              </p14:nvContentPartPr>
              <p14:xfrm>
                <a:off x="4117852" y="3301222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EEDB9A7-9274-A5E1-95A2-8245DA142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1852" y="32652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64827A-C5DD-FBDB-6006-978EADDD42DE}"/>
                    </a:ext>
                  </a:extLst>
                </p14:cNvPr>
                <p14:cNvContentPartPr/>
                <p14:nvPr/>
              </p14:nvContentPartPr>
              <p14:xfrm>
                <a:off x="4234132" y="3209422"/>
                <a:ext cx="360" cy="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64827A-C5DD-FBDB-6006-978EADDD42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8132" y="3173422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62AB91-E7CB-3E7B-8DCC-9A3C8149D119}"/>
                    </a:ext>
                  </a:extLst>
                </p14:cNvPr>
                <p14:cNvContentPartPr/>
                <p14:nvPr/>
              </p14:nvContentPartPr>
              <p14:xfrm>
                <a:off x="4185172" y="3258742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62AB91-E7CB-3E7B-8DCC-9A3C8149D1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49172" y="32227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B416580-9F9C-C759-1FF9-0B7412091551}"/>
                  </a:ext>
                </a:extLst>
              </p14:cNvPr>
              <p14:cNvContentPartPr/>
              <p14:nvPr/>
            </p14:nvContentPartPr>
            <p14:xfrm>
              <a:off x="4295692" y="3166222"/>
              <a:ext cx="360" cy="14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B416580-9F9C-C759-1FF9-0B74120915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9692" y="3130222"/>
                <a:ext cx="7200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EB50A42-E464-D5BC-3993-5C6F12B66062}"/>
              </a:ext>
            </a:extLst>
          </p:cNvPr>
          <p:cNvGrpSpPr/>
          <p:nvPr/>
        </p:nvGrpSpPr>
        <p:grpSpPr>
          <a:xfrm>
            <a:off x="4393972" y="2908462"/>
            <a:ext cx="221400" cy="178560"/>
            <a:chOff x="4393972" y="2908462"/>
            <a:chExt cx="2214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E6C13B-100C-7FCD-3018-A8D7921EA719}"/>
                    </a:ext>
                  </a:extLst>
                </p14:cNvPr>
                <p14:cNvContentPartPr/>
                <p14:nvPr/>
              </p14:nvContentPartPr>
              <p14:xfrm>
                <a:off x="4393972" y="3086662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E6C13B-100C-7FCD-3018-A8D7921EA7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57972" y="305066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67A44E-43CA-22A6-30C2-A8121A67572C}"/>
                    </a:ext>
                  </a:extLst>
                </p14:cNvPr>
                <p14:cNvContentPartPr/>
                <p14:nvPr/>
              </p14:nvContentPartPr>
              <p14:xfrm>
                <a:off x="4467412" y="3019342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67A44E-43CA-22A6-30C2-A8121A6757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31412" y="29833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EBF4CB-2008-8547-565D-52317ADA2F75}"/>
                    </a:ext>
                  </a:extLst>
                </p14:cNvPr>
                <p14:cNvContentPartPr/>
                <p14:nvPr/>
              </p14:nvContentPartPr>
              <p14:xfrm>
                <a:off x="4541212" y="2958142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EBF4CB-2008-8547-565D-52317ADA2F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5212" y="29221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CA39B6-FE15-1E19-5313-2BE387DCBA90}"/>
                    </a:ext>
                  </a:extLst>
                </p14:cNvPr>
                <p14:cNvContentPartPr/>
                <p14:nvPr/>
              </p14:nvContentPartPr>
              <p14:xfrm>
                <a:off x="4615012" y="2908462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CA39B6-FE15-1E19-5313-2BE387DCBA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79012" y="287246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9A1FAB1-C830-3C79-72B9-32D1074C7983}"/>
                  </a:ext>
                </a:extLst>
              </p14:cNvPr>
              <p14:cNvContentPartPr/>
              <p14:nvPr/>
            </p14:nvContentPartPr>
            <p14:xfrm>
              <a:off x="4694572" y="2841142"/>
              <a:ext cx="360" cy="1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9A1FAB1-C830-3C79-72B9-32D1074C79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58572" y="280514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E568E58-D803-8048-AF12-CAA7C7AD6B99}"/>
                  </a:ext>
                </a:extLst>
              </p14:cNvPr>
              <p14:cNvContentPartPr/>
              <p14:nvPr/>
            </p14:nvContentPartPr>
            <p14:xfrm>
              <a:off x="2049652" y="493382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E568E58-D803-8048-AF12-CAA7C7AD6B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652" y="48978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D41EA8E-B3E1-A4E8-FAA1-2E8789165745}"/>
                  </a:ext>
                </a:extLst>
              </p14:cNvPr>
              <p14:cNvContentPartPr/>
              <p14:nvPr/>
            </p14:nvContentPartPr>
            <p14:xfrm>
              <a:off x="4982932" y="2607862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D41EA8E-B3E1-A4E8-FAA1-2E87891657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6932" y="25718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70F4124-7F96-8E6D-42FF-880E1C605FBD}"/>
                  </a:ext>
                </a:extLst>
              </p14:cNvPr>
              <p14:cNvContentPartPr/>
              <p14:nvPr/>
            </p14:nvContentPartPr>
            <p14:xfrm>
              <a:off x="5038372" y="2571142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70F4124-7F96-8E6D-42FF-880E1C605F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2372" y="253514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Arc 133">
            <a:extLst>
              <a:ext uri="{FF2B5EF4-FFF2-40B4-BE49-F238E27FC236}">
                <a16:creationId xmlns:a16="http://schemas.microsoft.com/office/drawing/2014/main" id="{8A27F9E2-6D15-75C5-3E0A-651F0E71BBA3}"/>
              </a:ext>
            </a:extLst>
          </p:cNvPr>
          <p:cNvSpPr/>
          <p:nvPr/>
        </p:nvSpPr>
        <p:spPr>
          <a:xfrm rot="1700885">
            <a:off x="924628" y="5211742"/>
            <a:ext cx="883712" cy="1049409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10F7B7E-9D35-B561-6E70-BB0E267F499B}"/>
                  </a:ext>
                </a:extLst>
              </p:cNvPr>
              <p:cNvSpPr txBox="1"/>
              <p:nvPr/>
            </p:nvSpPr>
            <p:spPr>
              <a:xfrm>
                <a:off x="1884946" y="5370764"/>
                <a:ext cx="274113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10F7B7E-9D35-B561-6E70-BB0E267F4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46" y="5370764"/>
                <a:ext cx="274113" cy="300660"/>
              </a:xfrm>
              <a:prstGeom prst="rect">
                <a:avLst/>
              </a:prstGeom>
              <a:blipFill>
                <a:blip r:embed="rId93"/>
                <a:stretch>
                  <a:fillRect l="-24444" r="-1555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791B64F-E655-50F5-7EF3-DAD7ADFC8845}"/>
                  </a:ext>
                </a:extLst>
              </p:cNvPr>
              <p:cNvSpPr txBox="1"/>
              <p:nvPr/>
            </p:nvSpPr>
            <p:spPr>
              <a:xfrm>
                <a:off x="5639823" y="2973334"/>
                <a:ext cx="6347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791B64F-E655-50F5-7EF3-DAD7ADFC8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23" y="2973334"/>
                <a:ext cx="634789" cy="615553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9B5439-D589-9B76-4411-16EFC2504F2A}"/>
              </a:ext>
            </a:extLst>
          </p:cNvPr>
          <p:cNvSpPr txBox="1"/>
          <p:nvPr/>
        </p:nvSpPr>
        <p:spPr>
          <a:xfrm>
            <a:off x="623701" y="613549"/>
            <a:ext cx="104134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Exploiting the factor zoo:  treat it as the asset universe forming </a:t>
            </a:r>
            <a:r>
              <a:rPr lang="en-US" sz="2800" dirty="0">
                <a:solidFill>
                  <a:srgbClr val="C00000"/>
                </a:solidFill>
              </a:rPr>
              <a:t>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CB7F-7F5C-1361-A06E-55D875A7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in 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A941-27FE-61FA-633B-AF7413F3D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1165C73-6C25-8FBB-1597-3C910946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4" y="938949"/>
            <a:ext cx="9734865" cy="52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5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17F-5C66-624A-D193-5041C2C6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CF98B-A6EA-FA32-3C26-768BBED66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black and white text with numbers and symbols&#10;&#10;AI-generated content may be incorrect.">
            <a:extLst>
              <a:ext uri="{FF2B5EF4-FFF2-40B4-BE49-F238E27FC236}">
                <a16:creationId xmlns:a16="http://schemas.microsoft.com/office/drawing/2014/main" id="{1D7141BA-1131-0D72-901A-EE89FC589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0" y="891413"/>
            <a:ext cx="9744863" cy="55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536C-50C6-C6FC-39A0-38D090B4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vs. shrinkage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BCEC1-95F4-2E12-1AF5-0049BE52A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9349" y="1076906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Is “select a subset” a desirable part of the answer to</a:t>
                </a:r>
              </a:p>
              <a:p>
                <a:r>
                  <a:rPr lang="en-US" i="1" dirty="0"/>
                  <a:t>	</a:t>
                </a:r>
                <a:r>
                  <a:rPr lang="en-US" i="1" dirty="0">
                    <a:solidFill>
                      <a:schemeClr val="accent4">
                        <a:lumMod val="50000"/>
                      </a:schemeClr>
                    </a:solidFill>
                  </a:rPr>
                  <a:t>How can the factor zoo be used to obtain a high Sharpe ratio?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True </a:t>
                </a:r>
                <a:r>
                  <a:rPr lang="el-GR" i="1" dirty="0"/>
                  <a:t>ω</a:t>
                </a:r>
                <a:r>
                  <a:rPr lang="en-US" i="1" dirty="0"/>
                  <a:t>*</a:t>
                </a:r>
                <a:r>
                  <a:rPr lang="en-US" dirty="0"/>
                  <a:t> generally contains all non-zero elements. (True model isn’t sparse.)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Gets to the core difference between Lasso and Ridge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Potential alternative: </a:t>
                </a:r>
                <a:r>
                  <a:rPr lang="en-US" dirty="0">
                    <a:latin typeface="Script MT Bold" panose="03040602040607080904" pitchFamily="66" charset="0"/>
                  </a:rPr>
                  <a:t>l</a:t>
                </a:r>
                <a:r>
                  <a:rPr lang="en-US" dirty="0"/>
                  <a:t>-2 norm rather than </a:t>
                </a:r>
                <a:r>
                  <a:rPr lang="en-US" dirty="0">
                    <a:latin typeface="Script MT Bold" panose="03040602040607080904" pitchFamily="66" charset="0"/>
                  </a:rPr>
                  <a:t>l</a:t>
                </a:r>
                <a:r>
                  <a:rPr lang="en-US" dirty="0"/>
                  <a:t>-1 norm: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  as opposed to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i.e., shrinkage without selection.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Shrinkage is clearly desirable — avoid extreme elements of the estimated </a:t>
                </a:r>
                <a:r>
                  <a:rPr lang="el-GR" i="1" dirty="0"/>
                  <a:t>ω</a:t>
                </a:r>
                <a:r>
                  <a:rPr lang="en-US" i="1" dirty="0"/>
                  <a:t>*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Compromise is an elastic net (weighted combination of the two constraints)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ABCEC1-95F4-2E12-1AF5-0049BE52A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349" y="1076906"/>
                <a:ext cx="10515600" cy="4351338"/>
              </a:xfrm>
              <a:blipFill>
                <a:blip r:embed="rId2"/>
                <a:stretch>
                  <a:fillRect l="-1565" t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75B10-F92B-9768-57C1-2CA5F48E7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mond 16">
            <a:extLst>
              <a:ext uri="{FF2B5EF4-FFF2-40B4-BE49-F238E27FC236}">
                <a16:creationId xmlns:a16="http://schemas.microsoft.com/office/drawing/2014/main" id="{E3775B4E-1DEA-4197-4198-F796C561ABDF}"/>
              </a:ext>
            </a:extLst>
          </p:cNvPr>
          <p:cNvSpPr/>
          <p:nvPr/>
        </p:nvSpPr>
        <p:spPr>
          <a:xfrm>
            <a:off x="4103480" y="2219239"/>
            <a:ext cx="2575563" cy="2619863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9841A8-7FD6-4307-305F-6DBF88A0FA2C}"/>
                  </a:ext>
                </a:extLst>
              </p14:cNvPr>
              <p14:cNvContentPartPr/>
              <p14:nvPr/>
            </p14:nvContentPartPr>
            <p14:xfrm>
              <a:off x="7796906" y="316268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9841A8-7FD6-4307-305F-6DBF88A0FA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0786" y="3156562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AD5177-5B5B-0877-EC4F-6C3D14BABB96}"/>
              </a:ext>
            </a:extLst>
          </p:cNvPr>
          <p:cNvCxnSpPr/>
          <p:nvPr/>
        </p:nvCxnSpPr>
        <p:spPr>
          <a:xfrm>
            <a:off x="5386617" y="1116374"/>
            <a:ext cx="0" cy="543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F87783-CC3F-062C-44FB-7CE6AF9D6AD2}"/>
              </a:ext>
            </a:extLst>
          </p:cNvPr>
          <p:cNvCxnSpPr>
            <a:cxnSpLocks/>
          </p:cNvCxnSpPr>
          <p:nvPr/>
        </p:nvCxnSpPr>
        <p:spPr>
          <a:xfrm>
            <a:off x="1948936" y="3533896"/>
            <a:ext cx="7843178" cy="1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5F68FC4-ED9E-5397-2A60-B5B177D0D21B}"/>
              </a:ext>
            </a:extLst>
          </p:cNvPr>
          <p:cNvSpPr/>
          <p:nvPr/>
        </p:nvSpPr>
        <p:spPr>
          <a:xfrm rot="1957032">
            <a:off x="6271462" y="2935128"/>
            <a:ext cx="2475360" cy="310282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43B260-5B46-042D-606C-14E2C6938E9E}"/>
              </a:ext>
            </a:extLst>
          </p:cNvPr>
          <p:cNvSpPr/>
          <p:nvPr/>
        </p:nvSpPr>
        <p:spPr>
          <a:xfrm rot="1957032">
            <a:off x="6695964" y="3387859"/>
            <a:ext cx="1667620" cy="219735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0B9D79-8C1B-19D5-FBFE-AB0296CFB1C7}"/>
              </a:ext>
            </a:extLst>
          </p:cNvPr>
          <p:cNvSpPr/>
          <p:nvPr/>
        </p:nvSpPr>
        <p:spPr>
          <a:xfrm rot="1957032">
            <a:off x="5974237" y="2403040"/>
            <a:ext cx="3111075" cy="416699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CB8130-A69E-D4EC-F2FD-5FB1FB21BFD5}"/>
              </a:ext>
            </a:extLst>
          </p:cNvPr>
          <p:cNvSpPr/>
          <p:nvPr/>
        </p:nvSpPr>
        <p:spPr>
          <a:xfrm rot="1957032">
            <a:off x="7072299" y="3823604"/>
            <a:ext cx="973375" cy="128928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6FF7C2-FA6A-C096-BFB2-1C440A9394B7}"/>
              </a:ext>
            </a:extLst>
          </p:cNvPr>
          <p:cNvSpPr/>
          <p:nvPr/>
        </p:nvSpPr>
        <p:spPr>
          <a:xfrm rot="1957032" flipH="1">
            <a:off x="7345524" y="4144261"/>
            <a:ext cx="426924" cy="64797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7D2C831-FF77-01F8-8251-55EA2CA7BA74}"/>
                  </a:ext>
                </a:extLst>
              </p14:cNvPr>
              <p14:cNvContentPartPr/>
              <p14:nvPr/>
            </p14:nvContentPartPr>
            <p14:xfrm>
              <a:off x="6656669" y="354620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7D2C831-FF77-01F8-8251-55EA2CA7BA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3669" y="34832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986EAC4-C13F-DC79-3416-0CD3C6CDC229}"/>
                  </a:ext>
                </a:extLst>
              </p14:cNvPr>
              <p14:cNvContentPartPr/>
              <p14:nvPr/>
            </p14:nvContentPartPr>
            <p14:xfrm>
              <a:off x="7563149" y="446096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986EAC4-C13F-DC79-3416-0CD3C6CDC2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0149" y="43979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645C26-D376-F4D8-834B-816E46E0DB63}"/>
                  </a:ext>
                </a:extLst>
              </p:cNvPr>
              <p:cNvSpPr txBox="1"/>
              <p:nvPr/>
            </p:nvSpPr>
            <p:spPr>
              <a:xfrm>
                <a:off x="5211784" y="968884"/>
                <a:ext cx="963358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645C26-D376-F4D8-834B-816E46E0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784" y="968884"/>
                <a:ext cx="963358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C2FB-3355-9F1B-46F2-D68585DF4FFF}"/>
                  </a:ext>
                </a:extLst>
              </p:cNvPr>
              <p:cNvSpPr txBox="1"/>
              <p:nvPr/>
            </p:nvSpPr>
            <p:spPr>
              <a:xfrm>
                <a:off x="9567960" y="3293602"/>
                <a:ext cx="10523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C0C2FB-3355-9F1B-46F2-D68585DF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960" y="3293602"/>
                <a:ext cx="1052380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510BC5-10EB-8109-FE29-22084613C7E6}"/>
                  </a:ext>
                </a:extLst>
              </p:cNvPr>
              <p:cNvSpPr txBox="1"/>
              <p:nvPr/>
            </p:nvSpPr>
            <p:spPr>
              <a:xfrm>
                <a:off x="2269890" y="2298027"/>
                <a:ext cx="23449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510BC5-10EB-8109-FE29-22084613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890" y="2298027"/>
                <a:ext cx="2344937" cy="276999"/>
              </a:xfrm>
              <a:prstGeom prst="rect">
                <a:avLst/>
              </a:prstGeom>
              <a:blipFill>
                <a:blip r:embed="rId10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0B075C-BEC7-C88D-7ABD-6B902E043D0B}"/>
              </a:ext>
            </a:extLst>
          </p:cNvPr>
          <p:cNvCxnSpPr>
            <a:cxnSpLocks/>
          </p:cNvCxnSpPr>
          <p:nvPr/>
        </p:nvCxnSpPr>
        <p:spPr>
          <a:xfrm>
            <a:off x="4191511" y="2681830"/>
            <a:ext cx="713427" cy="480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333F8D-EBEB-E777-B86C-FB96DB5570ED}"/>
              </a:ext>
            </a:extLst>
          </p:cNvPr>
          <p:cNvSpPr txBox="1"/>
          <p:nvPr/>
        </p:nvSpPr>
        <p:spPr>
          <a:xfrm>
            <a:off x="750966" y="413260"/>
            <a:ext cx="6019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Illustration with two assets: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Script MT Bold" panose="03040602040607080904" pitchFamily="66" charset="0"/>
              </a:rPr>
              <a:t>l-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1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norm</a:t>
            </a:r>
          </a:p>
        </p:txBody>
      </p:sp>
    </p:spTree>
    <p:extLst>
      <p:ext uri="{BB962C8B-B14F-4D97-AF65-F5344CB8AC3E}">
        <p14:creationId xmlns:p14="http://schemas.microsoft.com/office/powerpoint/2010/main" val="48990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F452-C236-4E26-6392-2CB35F1B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3455E04-0330-23DF-41C0-7B6A9A8D70D3}"/>
              </a:ext>
            </a:extLst>
          </p:cNvPr>
          <p:cNvSpPr/>
          <p:nvPr/>
        </p:nvSpPr>
        <p:spPr>
          <a:xfrm>
            <a:off x="4383017" y="2551980"/>
            <a:ext cx="2128868" cy="2046754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B1DB13-AE37-9854-894E-054F9EE87AA8}"/>
                  </a:ext>
                </a:extLst>
              </p14:cNvPr>
              <p14:cNvContentPartPr/>
              <p14:nvPr/>
            </p14:nvContentPartPr>
            <p14:xfrm>
              <a:off x="7833727" y="320564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B1DB13-AE37-9854-894E-054F9EE87A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607" y="3199521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AD49E-7B16-2583-0406-6E9315A5DCD1}"/>
              </a:ext>
            </a:extLst>
          </p:cNvPr>
          <p:cNvCxnSpPr>
            <a:cxnSpLocks/>
          </p:cNvCxnSpPr>
          <p:nvPr/>
        </p:nvCxnSpPr>
        <p:spPr>
          <a:xfrm>
            <a:off x="5423438" y="1159876"/>
            <a:ext cx="0" cy="5253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B95589-276D-F8AF-96BC-D813DB286BAF}"/>
              </a:ext>
            </a:extLst>
          </p:cNvPr>
          <p:cNvCxnSpPr>
            <a:cxnSpLocks/>
          </p:cNvCxnSpPr>
          <p:nvPr/>
        </p:nvCxnSpPr>
        <p:spPr>
          <a:xfrm>
            <a:off x="1985757" y="3576855"/>
            <a:ext cx="78194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9BE5C8A-F917-74DE-C5D4-FA2197071797}"/>
              </a:ext>
            </a:extLst>
          </p:cNvPr>
          <p:cNvSpPr/>
          <p:nvPr/>
        </p:nvSpPr>
        <p:spPr>
          <a:xfrm rot="1957032">
            <a:off x="6308283" y="2978087"/>
            <a:ext cx="2475360" cy="310282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16DD47-E161-8DF8-5F97-31B4B2D38CBB}"/>
              </a:ext>
            </a:extLst>
          </p:cNvPr>
          <p:cNvSpPr/>
          <p:nvPr/>
        </p:nvSpPr>
        <p:spPr>
          <a:xfrm rot="1957032">
            <a:off x="6732785" y="3430818"/>
            <a:ext cx="1667620" cy="219735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1FDE90-AA5E-E7B1-36E3-4C5C3BA06F7C}"/>
              </a:ext>
            </a:extLst>
          </p:cNvPr>
          <p:cNvSpPr/>
          <p:nvPr/>
        </p:nvSpPr>
        <p:spPr>
          <a:xfrm rot="1957032">
            <a:off x="6011058" y="2445999"/>
            <a:ext cx="3111075" cy="4166994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1FBEC8-A43A-FB94-66C5-074353D7980C}"/>
              </a:ext>
            </a:extLst>
          </p:cNvPr>
          <p:cNvSpPr/>
          <p:nvPr/>
        </p:nvSpPr>
        <p:spPr>
          <a:xfrm rot="1957032">
            <a:off x="7109120" y="3866563"/>
            <a:ext cx="973375" cy="128928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E7DB66-3649-5A73-2DEB-B8ACB0F228C3}"/>
              </a:ext>
            </a:extLst>
          </p:cNvPr>
          <p:cNvSpPr/>
          <p:nvPr/>
        </p:nvSpPr>
        <p:spPr>
          <a:xfrm rot="1957032" flipH="1">
            <a:off x="7382345" y="4187220"/>
            <a:ext cx="426924" cy="64797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FB5F67-C8FD-3256-6151-037FD12C24E7}"/>
                  </a:ext>
                </a:extLst>
              </p14:cNvPr>
              <p14:cNvContentPartPr/>
              <p14:nvPr/>
            </p14:nvContentPartPr>
            <p14:xfrm>
              <a:off x="7603621" y="449636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FB5F67-C8FD-3256-6151-037FD12C24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0621" y="443336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1F4EEBF-46CB-400A-76B5-2533226DAA95}"/>
                  </a:ext>
                </a:extLst>
              </p14:cNvPr>
              <p14:cNvContentPartPr/>
              <p14:nvPr/>
            </p14:nvContentPartPr>
            <p14:xfrm>
              <a:off x="6405850" y="400244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1F4EEBF-46CB-400A-76B5-2533226DAA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2850" y="393944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00CCB5-028B-0D6E-08EC-4FDDCF443E21}"/>
                  </a:ext>
                </a:extLst>
              </p:cNvPr>
              <p:cNvSpPr txBox="1"/>
              <p:nvPr/>
            </p:nvSpPr>
            <p:spPr>
              <a:xfrm>
                <a:off x="5267720" y="992946"/>
                <a:ext cx="91285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00CCB5-028B-0D6E-08EC-4FDDCF443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720" y="992946"/>
                <a:ext cx="912854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258E2C-3525-AB4B-A266-6DCB439CB8B2}"/>
                  </a:ext>
                </a:extLst>
              </p:cNvPr>
              <p:cNvSpPr txBox="1"/>
              <p:nvPr/>
            </p:nvSpPr>
            <p:spPr>
              <a:xfrm>
                <a:off x="9604781" y="3336561"/>
                <a:ext cx="105238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258E2C-3525-AB4B-A266-6DCB439CB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781" y="3336561"/>
                <a:ext cx="1052380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D1A717-7106-A9F3-E4BB-7C0D176FA48E}"/>
                  </a:ext>
                </a:extLst>
              </p:cNvPr>
              <p:cNvSpPr txBox="1"/>
              <p:nvPr/>
            </p:nvSpPr>
            <p:spPr>
              <a:xfrm>
                <a:off x="2754869" y="2273121"/>
                <a:ext cx="1488934" cy="557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D1A717-7106-A9F3-E4BB-7C0D176FA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69" y="2273121"/>
                <a:ext cx="1488934" cy="5577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A53CFC-6890-562E-280D-2BAEFF19E1A3}"/>
              </a:ext>
            </a:extLst>
          </p:cNvPr>
          <p:cNvCxnSpPr>
            <a:cxnSpLocks/>
          </p:cNvCxnSpPr>
          <p:nvPr/>
        </p:nvCxnSpPr>
        <p:spPr>
          <a:xfrm>
            <a:off x="4056499" y="2663420"/>
            <a:ext cx="711881" cy="5422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949AD0-1F5F-75DF-1564-74E9F9D1AE2F}"/>
              </a:ext>
            </a:extLst>
          </p:cNvPr>
          <p:cNvSpPr txBox="1"/>
          <p:nvPr/>
        </p:nvSpPr>
        <p:spPr>
          <a:xfrm>
            <a:off x="750966" y="413260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Illustration with two assets: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Script MT Bold" panose="03040602040607080904" pitchFamily="66" charset="0"/>
              </a:rPr>
              <a:t>l-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norm</a:t>
            </a:r>
          </a:p>
        </p:txBody>
      </p:sp>
    </p:spTree>
    <p:extLst>
      <p:ext uri="{BB962C8B-B14F-4D97-AF65-F5344CB8AC3E}">
        <p14:creationId xmlns:p14="http://schemas.microsoft.com/office/powerpoint/2010/main" val="185790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3B13-E1CD-98CC-C6BD-CD0D3F61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methodology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111A-A66C-9B04-F211-CE99785CC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23482"/>
                <a:ext cx="10515600" cy="5465044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Should turnover be penalized?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Average annual turnover of REP strategy is nearly 6600 percent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60 bps trading cost → Average return drops from 77% to 39%;  Sharpe ratio drops from 3.59 to 1.65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Should positive weights be shrunk/penalized the same as negative weights?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Shorts are generally costlier to implement than longs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Should gross exposure (leverage) be constrained?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REP strategy’s average gross exposure is nearly 800% (422% long and 377% short)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Long-short funds often 200–300% (Reg-T limit is 200%)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Should the market factor be treated the same as the other 174?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Market factor is stocks minus cash; other factors are stocks minus stocks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500" dirty="0"/>
                  <a:t>Do the nice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5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500" b="0" i="1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m:rPr>
                            <m:sty m:val="p"/>
                          </m:rPr>
                          <a:rPr lang="en-US" sz="2500" b="0" i="1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500" dirty="0"/>
                  <a:t>→ 0 asymptotic results really address the factor zoo?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In reality, T grows very slowly, while N is exploding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Would be nice to have methods with desirable fixed-T </a:t>
                </a:r>
                <a:r>
                  <a:rPr lang="en-US" sz="1900" dirty="0" err="1"/>
                  <a:t>asymptotics</a:t>
                </a:r>
                <a:endParaRPr lang="en-US" sz="19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111A-A66C-9B04-F211-CE99785CC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23482"/>
                <a:ext cx="10515600" cy="5465044"/>
              </a:xfrm>
              <a:blipFill>
                <a:blip r:embed="rId2"/>
                <a:stretch>
                  <a:fillRect l="-1565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FD85F-E7F0-92E9-AC83-8FB7C59B6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6CB7-EA18-40E6-A15C-DED0111D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B6E0-5A1F-0996-8D08-BB7A185D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Which factors matter?  Not so clear, beyond “many”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Intriguing investment use of the factor zoo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Refines and extends the regularized regression 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Nice empirical results—wins the paper’s Sharpe ratio tournament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Potential for further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Bond 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Novel result: do not help price equities in the presence of the equity factor z</a:t>
            </a:r>
            <a:r>
              <a:rPr lang="en-US" dirty="0"/>
              <a:t>oo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Are priced in part by equity factors, confirming earlier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6EC07-3D44-4617-A5A9-2646C8190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E692A-EA01-BAF9-20EC-38A47712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2C02-73D4-5C21-AA53-C4726116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Which factors matter for pricing?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the factor zoo be used to obtain a high Sharpe ratio?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Methodology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Final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555FE-D238-95FD-DBB3-7982BBA88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A58E6-6AD7-1913-CAA6-3AA4AC4D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435C-506C-C0B5-68B8-3AF30F83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174 long-short equity portfolios, each based on a stock characteristic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Six groups of characteristics: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Momentum (14)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Value vs. growth (21)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Investment (33)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Profitability (22)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Intangibles (52)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Trading frictions (32)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include the excess market return (making 175 factors)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Later add 16 long-short corporate bond portfolios based on bond characteristics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BB216-ABAE-3CA9-E355-2D7E119E4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155F-2F47-C73D-3F5A-2C287301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factors matter? 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EA71-712A-2F03-77B1-EC012869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1672"/>
            <a:ext cx="10453720" cy="4716342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 strategy chooses 52 factors on average, fluctuating between 34 and 79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Market factor gets included in 95% of months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Factor importance gauged by an exclusion metric: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Compute out-of-sample (OOS) Sharpe ratio with all 175 factors in the choice set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Exclude a factor, rerun the paper’s REP strategy, compare OOS Sharpe ratios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Factors that, when excluded, reduce OOS Sharpe ratios the most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earnings predictability (14.2% reduction)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market factor (4.2% reduction)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800" dirty="0"/>
              <a:t>years 6 to 10 return seasonality (2.4% reduction)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24 other factors produce statistically significant reductions when excluded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9F68-EC12-B567-4221-9673C111C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462C-9E0E-392D-7FD2-EE83588A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525"/>
            <a:ext cx="10515600" cy="480131"/>
          </a:xfrm>
        </p:spPr>
        <p:txBody>
          <a:bodyPr/>
          <a:lstStyle/>
          <a:p>
            <a:r>
              <a:rPr lang="en-US" dirty="0"/>
              <a:t>Non-market factors whose exclusions most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4D090-96DB-DEE6-0C27-8A598D20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73" y="876127"/>
            <a:ext cx="10278306" cy="85448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Earnings predictability (Francis, LaFond, Olsson, Schipper, 2004, </a:t>
            </a:r>
            <a:r>
              <a:rPr lang="en-US" sz="2600" i="1" dirty="0"/>
              <a:t>Acct. Rev.</a:t>
            </a:r>
            <a:r>
              <a:rPr lang="en-US" sz="26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Std. dev. of forecast error in an AR(1) model for annual earnings per share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EA2C8-C63F-3887-C7EE-F66E10FD2F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DEC85-129D-7419-9020-AA03BD5CED6B}"/>
              </a:ext>
            </a:extLst>
          </p:cNvPr>
          <p:cNvSpPr txBox="1"/>
          <p:nvPr/>
        </p:nvSpPr>
        <p:spPr>
          <a:xfrm>
            <a:off x="3166646" y="1674674"/>
            <a:ext cx="8375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generally find a statistically reliable association between each earnings attribute considered individually and our proxy for the cost of equity; the exceptions (or least consistent relations) are found for predictability and conservatism. … Among the seven attributes we consider, accrual quality is the dominant attribute in terms of cost of equity effects.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514094-F73A-68BB-4270-584005E2B126}"/>
              </a:ext>
            </a:extLst>
          </p:cNvPr>
          <p:cNvSpPr txBox="1">
            <a:spLocks/>
          </p:cNvSpPr>
          <p:nvPr/>
        </p:nvSpPr>
        <p:spPr>
          <a:xfrm>
            <a:off x="715973" y="3155381"/>
            <a:ext cx="10637827" cy="12569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3000"/>
              </a:lnSpc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Years 6 to 10 return seasonality (Heston &amp; </a:t>
            </a:r>
            <a:r>
              <a:rPr lang="en-US" dirty="0" err="1"/>
              <a:t>Sadka</a:t>
            </a:r>
            <a:r>
              <a:rPr lang="en-US" dirty="0"/>
              <a:t>, 2008, </a:t>
            </a:r>
            <a:r>
              <a:rPr lang="en-US" i="1" dirty="0"/>
              <a:t>JFE</a:t>
            </a:r>
            <a:r>
              <a:rPr lang="en-US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E.g., at the end of March in year t, long (short) stocks that performed the best (worst) in the April months of years t-6 through t-10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598431-2AEE-693E-D3DB-0E0FD0181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62204"/>
              </p:ext>
            </p:extLst>
          </p:nvPr>
        </p:nvGraphicFramePr>
        <p:xfrm>
          <a:off x="3780339" y="4307996"/>
          <a:ext cx="60571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946">
                  <a:extLst>
                    <a:ext uri="{9D8B030D-6E8A-4147-A177-3AD203B41FA5}">
                      <a16:colId xmlns:a16="http://schemas.microsoft.com/office/drawing/2014/main" val="2367541341"/>
                    </a:ext>
                  </a:extLst>
                </a:gridCol>
                <a:gridCol w="2426703">
                  <a:extLst>
                    <a:ext uri="{9D8B030D-6E8A-4147-A177-3AD203B41FA5}">
                      <a16:colId xmlns:a16="http://schemas.microsoft.com/office/drawing/2014/main" val="3612595895"/>
                    </a:ext>
                  </a:extLst>
                </a:gridCol>
                <a:gridCol w="2209483">
                  <a:extLst>
                    <a:ext uri="{9D8B030D-6E8A-4147-A177-3AD203B41FA5}">
                      <a16:colId xmlns:a16="http://schemas.microsoft.com/office/drawing/2014/main" val="1946016268"/>
                    </a:ext>
                  </a:extLst>
                </a:gridCol>
              </a:tblGrid>
              <a:tr h="322836">
                <a:tc>
                  <a:txBody>
                    <a:bodyPr/>
                    <a:lstStyle/>
                    <a:p>
                      <a:endParaRPr lang="en-US" sz="1600" b="0" i="0" baseline="0" dirty="0">
                        <a:latin typeface="Aptos" panose="020B00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Avg. monthly return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t-statistic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213277"/>
                  </a:ext>
                </a:extLst>
              </a:tr>
              <a:tr h="322836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7.60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01218"/>
                  </a:ext>
                </a:extLst>
              </a:tr>
              <a:tr h="322836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Years 2–5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5.35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82228"/>
                  </a:ext>
                </a:extLst>
              </a:tr>
              <a:tr h="322836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Years 6–10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6.15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517526"/>
                  </a:ext>
                </a:extLst>
              </a:tr>
              <a:tr h="322836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Years 11–15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6.43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98811"/>
                  </a:ext>
                </a:extLst>
              </a:tr>
              <a:tr h="322836">
                <a:tc>
                  <a:txBody>
                    <a:bodyPr/>
                    <a:lstStyle/>
                    <a:p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Years 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>
                          <a:latin typeface="Aptos" panose="020B0004020202020204" pitchFamily="34" charset="0"/>
                        </a:rPr>
                        <a:t>4.58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8741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F75369-15FC-BB33-335A-1E87CAB21AE5}"/>
              </a:ext>
            </a:extLst>
          </p:cNvPr>
          <p:cNvSpPr txBox="1"/>
          <p:nvPr/>
        </p:nvSpPr>
        <p:spPr>
          <a:xfrm>
            <a:off x="1415582" y="4890938"/>
            <a:ext cx="195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Table 2 of Heston &amp; </a:t>
            </a:r>
            <a:r>
              <a:rPr lang="en-US" sz="1600" dirty="0" err="1">
                <a:latin typeface="+mj-lt"/>
              </a:rPr>
              <a:t>Sadka</a:t>
            </a:r>
            <a:r>
              <a:rPr lang="en-US" sz="1600" dirty="0">
                <a:latin typeface="+mj-lt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74E02-BC84-1C00-CFD5-83DD73805544}"/>
              </a:ext>
            </a:extLst>
          </p:cNvPr>
          <p:cNvSpPr txBox="1"/>
          <p:nvPr/>
        </p:nvSpPr>
        <p:spPr>
          <a:xfrm>
            <a:off x="1358065" y="2118140"/>
            <a:ext cx="175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Francis et al. (p. 1006)</a:t>
            </a:r>
          </a:p>
        </p:txBody>
      </p:sp>
    </p:spTree>
    <p:extLst>
      <p:ext uri="{BB962C8B-B14F-4D97-AF65-F5344CB8AC3E}">
        <p14:creationId xmlns:p14="http://schemas.microsoft.com/office/powerpoint/2010/main" val="264925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3623-F9E4-C32E-2E97-9EB4DDFF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Another gauge of factor importance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C4A39-E3DA-05CE-F52E-96FADB8C5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5715" y="1751965"/>
                <a:ext cx="10269612" cy="155583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20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Paper’s REP procedure estimates factor weights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-2500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. . ., </m:t>
                    </m:r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1" baseline="-2500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subject to</a:t>
                </a:r>
              </a:p>
              <a:p>
                <a:pPr algn="ctr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C4A39-E3DA-05CE-F52E-96FADB8C5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5715" y="1751965"/>
                <a:ext cx="10269612" cy="1555830"/>
              </a:xfrm>
              <a:blipFill>
                <a:blip r:embed="rId2"/>
                <a:stretch>
                  <a:fillRect l="-1543" b="-50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88DAA-28BE-5119-12CB-BE5AE5987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E3A27B-F30F-7D1C-1AA8-7F2F34E637ED}"/>
                  </a:ext>
                </a:extLst>
              </p:cNvPr>
              <p:cNvSpPr txBox="1"/>
              <p:nvPr/>
            </p:nvSpPr>
            <p:spPr>
              <a:xfrm>
                <a:off x="926673" y="3406507"/>
                <a:ext cx="10764144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</a:rPr>
                  <a:t>Take the first three factors to enter with non-zero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sz="2200" b="0" i="1" baseline="-2500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200" dirty="0">
                    <a:solidFill>
                      <a:schemeClr val="accent3">
                        <a:lumMod val="50000"/>
                      </a:schemeClr>
                    </a:solidFill>
                  </a:rPr>
                  <a:t> increases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E3A27B-F30F-7D1C-1AA8-7F2F34E63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3" y="3406507"/>
                <a:ext cx="10764144" cy="664349"/>
              </a:xfrm>
              <a:prstGeom prst="rect">
                <a:avLst/>
              </a:prstGeom>
              <a:blipFill>
                <a:blip r:embed="rId3"/>
                <a:stretch>
                  <a:fillRect l="-623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6FEB881-6A4D-86DB-5D4F-5401E86AC5CF}"/>
              </a:ext>
            </a:extLst>
          </p:cNvPr>
          <p:cNvSpPr txBox="1"/>
          <p:nvPr/>
        </p:nvSpPr>
        <p:spPr>
          <a:xfrm>
            <a:off x="926673" y="1321078"/>
            <a:ext cx="10269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Real-time three-factor model</a:t>
            </a:r>
          </a:p>
        </p:txBody>
      </p:sp>
    </p:spTree>
    <p:extLst>
      <p:ext uri="{BB962C8B-B14F-4D97-AF65-F5344CB8AC3E}">
        <p14:creationId xmlns:p14="http://schemas.microsoft.com/office/powerpoint/2010/main" val="172109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BDDB-807C-8ECB-790F-B984B8CA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selected factors in real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C0352-592C-DC56-C593-0CFAADA93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blue and white background with many squares&#10;&#10;AI-generated content may be incorrect.">
            <a:extLst>
              <a:ext uri="{FF2B5EF4-FFF2-40B4-BE49-F238E27FC236}">
                <a16:creationId xmlns:a16="http://schemas.microsoft.com/office/drawing/2014/main" id="{4E9F866F-8D20-2686-AC42-1FE7A98B1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56" y="845256"/>
            <a:ext cx="9633042" cy="58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6D66-83C6-E06C-96F0-A474AAEB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A9BEA-1FA0-0CCA-CD32-DF8836C40F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5BEC9-3467-69A6-A56D-E234E97B2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88946-86A7-0E3B-6909-A08CA663964C}"/>
              </a:ext>
            </a:extLst>
          </p:cNvPr>
          <p:cNvSpPr txBox="1"/>
          <p:nvPr/>
        </p:nvSpPr>
        <p:spPr>
          <a:xfrm>
            <a:off x="1147603" y="1386942"/>
            <a:ext cx="9659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Which factors matter for pricing assets?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the factor zoo be used to obtain a high Sharpe ratio?</a:t>
            </a:r>
          </a:p>
        </p:txBody>
      </p:sp>
    </p:spTree>
    <p:extLst>
      <p:ext uri="{BB962C8B-B14F-4D97-AF65-F5344CB8AC3E}">
        <p14:creationId xmlns:p14="http://schemas.microsoft.com/office/powerpoint/2010/main" val="18644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86CADE-6BF3-EBAF-D741-BB8F54829D6C}"/>
              </a:ext>
            </a:extLst>
          </p:cNvPr>
          <p:cNvCxnSpPr>
            <a:cxnSpLocks/>
          </p:cNvCxnSpPr>
          <p:nvPr/>
        </p:nvCxnSpPr>
        <p:spPr>
          <a:xfrm>
            <a:off x="773251" y="1841074"/>
            <a:ext cx="0" cy="410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EA2121-7473-CDE8-7A19-1CA1D129F7DB}"/>
              </a:ext>
            </a:extLst>
          </p:cNvPr>
          <p:cNvCxnSpPr>
            <a:cxnSpLocks/>
          </p:cNvCxnSpPr>
          <p:nvPr/>
        </p:nvCxnSpPr>
        <p:spPr>
          <a:xfrm>
            <a:off x="773251" y="5946669"/>
            <a:ext cx="44676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895B92-1405-C9A8-653B-002A0D78F9F5}"/>
                  </a:ext>
                </a:extLst>
              </p:cNvPr>
              <p:cNvSpPr txBox="1"/>
              <p:nvPr/>
            </p:nvSpPr>
            <p:spPr>
              <a:xfrm>
                <a:off x="504150" y="1656407"/>
                <a:ext cx="239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895B92-1405-C9A8-653B-002A0D78F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0" y="1656407"/>
                <a:ext cx="239103" cy="369332"/>
              </a:xfrm>
              <a:prstGeom prst="rect">
                <a:avLst/>
              </a:prstGeom>
              <a:blipFill>
                <a:blip r:embed="rId2"/>
                <a:stretch>
                  <a:fillRect l="-33333" r="-25641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B0C434-8BAC-C685-837A-4C209123D2F2}"/>
              </a:ext>
            </a:extLst>
          </p:cNvPr>
          <p:cNvCxnSpPr>
            <a:cxnSpLocks/>
          </p:cNvCxnSpPr>
          <p:nvPr/>
        </p:nvCxnSpPr>
        <p:spPr>
          <a:xfrm>
            <a:off x="6669801" y="1841074"/>
            <a:ext cx="0" cy="410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AB4DFD-0ABF-4246-DBB5-78EB1C710F68}"/>
              </a:ext>
            </a:extLst>
          </p:cNvPr>
          <p:cNvCxnSpPr>
            <a:cxnSpLocks/>
          </p:cNvCxnSpPr>
          <p:nvPr/>
        </p:nvCxnSpPr>
        <p:spPr>
          <a:xfrm>
            <a:off x="6669801" y="5946669"/>
            <a:ext cx="446767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FD24A-6185-7128-1461-4BF4DC4C396A}"/>
                  </a:ext>
                </a:extLst>
              </p:cNvPr>
              <p:cNvSpPr txBox="1"/>
              <p:nvPr/>
            </p:nvSpPr>
            <p:spPr>
              <a:xfrm>
                <a:off x="6356820" y="1656407"/>
                <a:ext cx="2391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FD24A-6185-7128-1461-4BF4DC4C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20" y="1656407"/>
                <a:ext cx="239103" cy="369332"/>
              </a:xfrm>
              <a:prstGeom prst="rect">
                <a:avLst/>
              </a:prstGeom>
              <a:blipFill>
                <a:blip r:embed="rId3"/>
                <a:stretch>
                  <a:fillRect l="-33333" r="-25641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ED464A-60F6-EE00-A137-E392D8644B03}"/>
              </a:ext>
            </a:extLst>
          </p:cNvPr>
          <p:cNvCxnSpPr/>
          <p:nvPr/>
        </p:nvCxnSpPr>
        <p:spPr>
          <a:xfrm flipV="1">
            <a:off x="6669801" y="1963812"/>
            <a:ext cx="2603074" cy="398285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58FB723A-948A-7EEC-C317-4AA1CD090164}"/>
              </a:ext>
            </a:extLst>
          </p:cNvPr>
          <p:cNvSpPr/>
          <p:nvPr/>
        </p:nvSpPr>
        <p:spPr>
          <a:xfrm>
            <a:off x="6595923" y="5421964"/>
            <a:ext cx="883712" cy="1049409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9C36966-00EE-8151-E28D-0BF043005224}"/>
                  </a:ext>
                </a:extLst>
              </p14:cNvPr>
              <p14:cNvContentPartPr/>
              <p14:nvPr/>
            </p14:nvContentPartPr>
            <p14:xfrm>
              <a:off x="9340372" y="28166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9C36966-00EE-8151-E28D-0BF0430052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4372" y="27810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C094ECC-6649-11F2-FD43-B2F5AB3BA322}"/>
                  </a:ext>
                </a:extLst>
              </p14:cNvPr>
              <p14:cNvContentPartPr/>
              <p14:nvPr/>
            </p14:nvContentPartPr>
            <p14:xfrm>
              <a:off x="9087292" y="3025462"/>
              <a:ext cx="1440" cy="2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C094ECC-6649-11F2-FD43-B2F5AB3BA3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1652" y="2989462"/>
                <a:ext cx="73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C27FEA7-ED7E-5D1D-DF22-46FFF7C25B71}"/>
                  </a:ext>
                </a:extLst>
              </p14:cNvPr>
              <p14:cNvContentPartPr/>
              <p14:nvPr/>
            </p14:nvContentPartPr>
            <p14:xfrm>
              <a:off x="8922772" y="352226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C27FEA7-ED7E-5D1D-DF22-46FFF7C25B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7132" y="34866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6C1441E-77F7-E089-5488-487DC3CDBD99}"/>
                  </a:ext>
                </a:extLst>
              </p14:cNvPr>
              <p14:cNvContentPartPr/>
              <p14:nvPr/>
            </p14:nvContentPartPr>
            <p14:xfrm>
              <a:off x="8591572" y="371270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6C1441E-77F7-E089-5488-487DC3CDBD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5932" y="36767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074B60D-2E4F-8079-1F86-0FB31AFAF96C}"/>
                  </a:ext>
                </a:extLst>
              </p14:cNvPr>
              <p14:cNvContentPartPr/>
              <p14:nvPr/>
            </p14:nvContentPartPr>
            <p14:xfrm>
              <a:off x="8757172" y="3368902"/>
              <a:ext cx="144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074B60D-2E4F-8079-1F86-0FB31AFAF9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1532" y="333290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0885F8-4E37-F073-7F10-3E5F1008E81B}"/>
                  </a:ext>
                </a:extLst>
              </p14:cNvPr>
              <p14:cNvContentPartPr/>
              <p14:nvPr/>
            </p14:nvContentPartPr>
            <p14:xfrm>
              <a:off x="8965972" y="3974422"/>
              <a:ext cx="36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0885F8-4E37-F073-7F10-3E5F1008E8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29972" y="3938782"/>
                <a:ext cx="72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49DFAC-CF98-42AD-F992-C1AE2EDF71A6}"/>
                  </a:ext>
                </a:extLst>
              </p14:cNvPr>
              <p14:cNvContentPartPr/>
              <p14:nvPr/>
            </p14:nvContentPartPr>
            <p14:xfrm>
              <a:off x="9291412" y="3564382"/>
              <a:ext cx="2880" cy="1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49DFAC-CF98-42AD-F992-C1AE2EDF71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55412" y="352838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9103F59-0E70-99C6-1D07-8A43A5E21575}"/>
                  </a:ext>
                </a:extLst>
              </p14:cNvPr>
              <p14:cNvContentPartPr/>
              <p14:nvPr/>
            </p14:nvContentPartPr>
            <p14:xfrm>
              <a:off x="9536572" y="326450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9103F59-0E70-99C6-1D07-8A43A5E215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0572" y="3228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C2DFDD-01EC-BE90-1708-00838B55A756}"/>
                  </a:ext>
                </a:extLst>
              </p14:cNvPr>
              <p14:cNvContentPartPr/>
              <p14:nvPr/>
            </p14:nvContentPartPr>
            <p14:xfrm>
              <a:off x="9082612" y="328286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C2DFDD-01EC-BE90-1708-00838B55A7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6612" y="3247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E9CA85B-39B4-E125-21DE-7B0A9A6226D1}"/>
                  </a:ext>
                </a:extLst>
              </p14:cNvPr>
              <p14:cNvContentPartPr/>
              <p14:nvPr/>
            </p14:nvContentPartPr>
            <p14:xfrm>
              <a:off x="9346132" y="3159382"/>
              <a:ext cx="360" cy="1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E9CA85B-39B4-E125-21DE-7B0A9A6226D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10492" y="312374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28CCCE8-39B8-F724-A0CE-7877682362ED}"/>
                  </a:ext>
                </a:extLst>
              </p14:cNvPr>
              <p14:cNvContentPartPr/>
              <p14:nvPr/>
            </p14:nvContentPartPr>
            <p14:xfrm>
              <a:off x="9340372" y="335666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28CCCE8-39B8-F724-A0CE-7877682362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04372" y="33210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9A94AC-EFE5-1BE8-B3DF-8EE7815F1A5B}"/>
                  </a:ext>
                </a:extLst>
              </p14:cNvPr>
              <p14:cNvContentPartPr/>
              <p14:nvPr/>
            </p14:nvContentPartPr>
            <p14:xfrm>
              <a:off x="9579772" y="360830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9A94AC-EFE5-1BE8-B3DF-8EE7815F1A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3772" y="3572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239BB0-8923-43AF-E736-7C0366F2685B}"/>
                  </a:ext>
                </a:extLst>
              </p14:cNvPr>
              <p14:cNvContentPartPr/>
              <p14:nvPr/>
            </p14:nvContentPartPr>
            <p14:xfrm>
              <a:off x="9561412" y="392150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239BB0-8923-43AF-E736-7C0366F268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5412" y="3885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5BCFDE-90CE-852F-6BD2-1FA8D5738DBB}"/>
                  </a:ext>
                </a:extLst>
              </p14:cNvPr>
              <p14:cNvContentPartPr/>
              <p14:nvPr/>
            </p14:nvContentPartPr>
            <p14:xfrm>
              <a:off x="9462772" y="399494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5BCFDE-90CE-852F-6BD2-1FA8D5738D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7132" y="3959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2ED71EC-D85D-CE9B-F386-D76FA94B3BF4}"/>
                  </a:ext>
                </a:extLst>
              </p14:cNvPr>
              <p14:cNvContentPartPr/>
              <p14:nvPr/>
            </p14:nvContentPartPr>
            <p14:xfrm>
              <a:off x="9180532" y="4050022"/>
              <a:ext cx="1440" cy="28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2ED71EC-D85D-CE9B-F386-D76FA94B3B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44892" y="4014382"/>
                <a:ext cx="73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95721B1-E236-B3C4-3E39-1F7F7743398F}"/>
                  </a:ext>
                </a:extLst>
              </p14:cNvPr>
              <p14:cNvContentPartPr/>
              <p14:nvPr/>
            </p14:nvContentPartPr>
            <p14:xfrm>
              <a:off x="9156412" y="4289422"/>
              <a:ext cx="360" cy="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95721B1-E236-B3C4-3E39-1F7F774339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20412" y="425378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AA0969-1828-1BC1-941B-6A6D04FF518C}"/>
                  </a:ext>
                </a:extLst>
              </p14:cNvPr>
              <p14:cNvContentPartPr/>
              <p14:nvPr/>
            </p14:nvContentPartPr>
            <p14:xfrm>
              <a:off x="8757172" y="3890902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AA0969-1828-1BC1-941B-6A6D04FF51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1532" y="38549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34EBE5C-690A-028A-9ACC-1C46C3AF4556}"/>
                  </a:ext>
                </a:extLst>
              </p14:cNvPr>
              <p14:cNvContentPartPr/>
              <p14:nvPr/>
            </p14:nvContentPartPr>
            <p14:xfrm>
              <a:off x="9027172" y="3711622"/>
              <a:ext cx="360" cy="1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34EBE5C-690A-028A-9ACC-1C46C3AF45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91532" y="36756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F7E93C0-3D71-CE92-127B-5B2AB8EF0CE0}"/>
                  </a:ext>
                </a:extLst>
              </p14:cNvPr>
              <p14:cNvContentPartPr/>
              <p14:nvPr/>
            </p14:nvContentPartPr>
            <p14:xfrm>
              <a:off x="9303292" y="382322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F7E93C0-3D71-CE92-127B-5B2AB8EF0C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7652" y="37875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7C6559-3A2E-92E5-AC9A-5CE862B264CD}"/>
                  </a:ext>
                </a:extLst>
              </p14:cNvPr>
              <p14:cNvContentPartPr/>
              <p14:nvPr/>
            </p14:nvContentPartPr>
            <p14:xfrm>
              <a:off x="8303212" y="4056502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7C6559-3A2E-92E5-AC9A-5CE862B264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7212" y="4020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A353C42-9B3C-3893-99C7-4A8A5E7FB2EA}"/>
                  </a:ext>
                </a:extLst>
              </p14:cNvPr>
              <p14:cNvContentPartPr/>
              <p14:nvPr/>
            </p14:nvContentPartPr>
            <p14:xfrm>
              <a:off x="8622172" y="4086022"/>
              <a:ext cx="360" cy="1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A353C42-9B3C-3893-99C7-4A8A5E7FB2E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86532" y="40500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F7EF8E0-2F6C-90E9-8638-F563900B58EB}"/>
                  </a:ext>
                </a:extLst>
              </p14:cNvPr>
              <p14:cNvContentPartPr/>
              <p14:nvPr/>
            </p14:nvContentPartPr>
            <p14:xfrm>
              <a:off x="8407612" y="4335142"/>
              <a:ext cx="5760" cy="5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F7EF8E0-2F6C-90E9-8638-F563900B58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71612" y="4299142"/>
                <a:ext cx="77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63FAA9A-7171-63BE-5CD7-4B7DDB69BE4F}"/>
                  </a:ext>
                </a:extLst>
              </p14:cNvPr>
              <p14:cNvContentPartPr/>
              <p14:nvPr/>
            </p14:nvContentPartPr>
            <p14:xfrm>
              <a:off x="8524252" y="3958222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63FAA9A-7171-63BE-5CD7-4B7DDB69BE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88252" y="39225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5EFC0DF-9060-61F1-4907-2C5B1758AFE6}"/>
                  </a:ext>
                </a:extLst>
              </p14:cNvPr>
              <p14:cNvContentPartPr/>
              <p14:nvPr/>
            </p14:nvContentPartPr>
            <p14:xfrm>
              <a:off x="8671132" y="4424422"/>
              <a:ext cx="144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5EFC0DF-9060-61F1-4907-2C5B1758AF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5492" y="438878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7DE6A15-E24D-2E33-8EF3-714E87F426CD}"/>
                  </a:ext>
                </a:extLst>
              </p14:cNvPr>
              <p14:cNvContentPartPr/>
              <p14:nvPr/>
            </p14:nvContentPartPr>
            <p14:xfrm>
              <a:off x="8910532" y="4203382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7DE6A15-E24D-2E33-8EF3-714E87F426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4892" y="41677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17E32B4-4832-987A-DA9C-4CE6E012F296}"/>
                  </a:ext>
                </a:extLst>
              </p14:cNvPr>
              <p14:cNvContentPartPr/>
              <p14:nvPr/>
            </p14:nvContentPartPr>
            <p14:xfrm>
              <a:off x="8824852" y="319682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17E32B4-4832-987A-DA9C-4CE6E012F2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88852" y="31611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603D-5098-585D-AE9D-5C870EFC21E7}"/>
                  </a:ext>
                </a:extLst>
              </p14:cNvPr>
              <p14:cNvContentPartPr/>
              <p14:nvPr/>
            </p14:nvContentPartPr>
            <p14:xfrm>
              <a:off x="8566732" y="3516502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603D-5098-585D-AE9D-5C870EFC2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1092" y="34805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5698B54-B60F-C34A-6EDB-D91B13E01533}"/>
                  </a:ext>
                </a:extLst>
              </p14:cNvPr>
              <p14:cNvContentPartPr/>
              <p14:nvPr/>
            </p14:nvContentPartPr>
            <p14:xfrm>
              <a:off x="8824852" y="2957062"/>
              <a:ext cx="2880" cy="14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5698B54-B60F-C34A-6EDB-D91B13E015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788852" y="292106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25810AB-F557-7173-D2C3-366195F63957}"/>
                  </a:ext>
                </a:extLst>
              </p14:cNvPr>
              <p14:cNvContentPartPr/>
              <p14:nvPr/>
            </p14:nvContentPartPr>
            <p14:xfrm>
              <a:off x="8419852" y="3731062"/>
              <a:ext cx="144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25810AB-F557-7173-D2C3-366195F6395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83852" y="369506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834BF49-0127-415E-32FC-094578B81B0A}"/>
                  </a:ext>
                </a:extLst>
              </p14:cNvPr>
              <p14:cNvContentPartPr/>
              <p14:nvPr/>
            </p14:nvContentPartPr>
            <p14:xfrm>
              <a:off x="8990452" y="4504342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834BF49-0127-415E-32FC-094578B81B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4452" y="44687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28BE152-559D-4832-51D1-1CA16F96FB32}"/>
                  </a:ext>
                </a:extLst>
              </p14:cNvPr>
              <p14:cNvContentPartPr/>
              <p14:nvPr/>
            </p14:nvContentPartPr>
            <p14:xfrm>
              <a:off x="9340372" y="4273942"/>
              <a:ext cx="3960" cy="3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28BE152-559D-4832-51D1-1CA16F96FB3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04372" y="4237942"/>
                <a:ext cx="75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9E6822E-6512-04DC-8D71-DD20F85992CE}"/>
                  </a:ext>
                </a:extLst>
              </p14:cNvPr>
              <p14:cNvContentPartPr/>
              <p14:nvPr/>
            </p14:nvContentPartPr>
            <p14:xfrm>
              <a:off x="9738892" y="4313182"/>
              <a:ext cx="360" cy="1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9E6822E-6512-04DC-8D71-DD20F85992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03252" y="427718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69460FA-0B86-13B5-14F3-E78053C31B59}"/>
                  </a:ext>
                </a:extLst>
              </p14:cNvPr>
              <p14:cNvContentPartPr/>
              <p14:nvPr/>
            </p14:nvContentPartPr>
            <p14:xfrm>
              <a:off x="9775972" y="3822142"/>
              <a:ext cx="2880" cy="1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69460FA-0B86-13B5-14F3-E78053C31B5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39972" y="3786502"/>
                <a:ext cx="745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C821EF8-6999-FF5C-1DB0-B7A3CC8690CB}"/>
                  </a:ext>
                </a:extLst>
              </p14:cNvPr>
              <p14:cNvContentPartPr/>
              <p14:nvPr/>
            </p14:nvContentPartPr>
            <p14:xfrm>
              <a:off x="9775972" y="3608302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C821EF8-6999-FF5C-1DB0-B7A3CC8690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9972" y="3572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C31BAF4-8BD1-5BE7-7EBF-593C622537A1}"/>
                  </a:ext>
                </a:extLst>
              </p14:cNvPr>
              <p14:cNvContentPartPr/>
              <p14:nvPr/>
            </p14:nvContentPartPr>
            <p14:xfrm>
              <a:off x="9868132" y="3373942"/>
              <a:ext cx="360" cy="1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C31BAF4-8BD1-5BE7-7EBF-593C622537A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832132" y="333830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C58F18D-D25A-FB0E-B885-5D1331BC4CD4}"/>
                  </a:ext>
                </a:extLst>
              </p14:cNvPr>
              <p14:cNvContentPartPr/>
              <p14:nvPr/>
            </p14:nvContentPartPr>
            <p14:xfrm>
              <a:off x="9824932" y="3142102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C58F18D-D25A-FB0E-B885-5D1331BC4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9292" y="31061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1BDD671-6C08-554B-8803-7BEBB96CC437}"/>
                  </a:ext>
                </a:extLst>
              </p14:cNvPr>
              <p14:cNvContentPartPr/>
              <p14:nvPr/>
            </p14:nvContentPartPr>
            <p14:xfrm>
              <a:off x="9671572" y="3000622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1BDD671-6C08-554B-8803-7BEBB96CC4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5572" y="29649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DE74766-D2E1-9B0C-6B4E-B108929C1EDC}"/>
                  </a:ext>
                </a:extLst>
              </p14:cNvPr>
              <p14:cNvContentPartPr/>
              <p14:nvPr/>
            </p14:nvContentPartPr>
            <p14:xfrm>
              <a:off x="9499492" y="3049942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DE74766-D2E1-9B0C-6B4E-B108929C1E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3852" y="30139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27FB106-0231-23CC-23A3-6D9BD83D990C}"/>
                  </a:ext>
                </a:extLst>
              </p14:cNvPr>
              <p14:cNvContentPartPr/>
              <p14:nvPr/>
            </p14:nvContentPartPr>
            <p14:xfrm>
              <a:off x="9530452" y="2607862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27FB106-0231-23CC-23A3-6D9BD83D99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94452" y="2572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49AEA06-01BD-6097-26DE-4A53240FF6E6}"/>
                  </a:ext>
                </a:extLst>
              </p14:cNvPr>
              <p14:cNvContentPartPr/>
              <p14:nvPr/>
            </p14:nvContentPartPr>
            <p14:xfrm>
              <a:off x="9333892" y="2583742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49AEA06-01BD-6097-26DE-4A53240FF6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8252" y="25477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94FBF3B-E0FE-DDB7-949A-C6EA4D60A265}"/>
                  </a:ext>
                </a:extLst>
              </p14:cNvPr>
              <p14:cNvContentPartPr/>
              <p14:nvPr/>
            </p14:nvContentPartPr>
            <p14:xfrm>
              <a:off x="8082172" y="4510462"/>
              <a:ext cx="360" cy="1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94FBF3B-E0FE-DDB7-949A-C6EA4D60A2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6532" y="447446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09541C-7398-8973-D457-FE340945B8A2}"/>
                  </a:ext>
                </a:extLst>
              </p14:cNvPr>
              <p14:cNvContentPartPr/>
              <p14:nvPr/>
            </p14:nvContentPartPr>
            <p14:xfrm>
              <a:off x="8204572" y="4737622"/>
              <a:ext cx="360" cy="1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09541C-7398-8973-D457-FE340945B8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68932" y="470162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03416EE-6198-6369-92E8-B82F675B5C8B}"/>
                  </a:ext>
                </a:extLst>
              </p14:cNvPr>
              <p14:cNvContentPartPr/>
              <p14:nvPr/>
            </p14:nvContentPartPr>
            <p14:xfrm>
              <a:off x="8578972" y="4663822"/>
              <a:ext cx="14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03416EE-6198-6369-92E8-B82F675B5C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43332" y="4628182"/>
                <a:ext cx="73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36468C4-C928-35AD-0DAC-4D36E57B3193}"/>
                  </a:ext>
                </a:extLst>
              </p14:cNvPr>
              <p14:cNvContentPartPr/>
              <p14:nvPr/>
            </p14:nvContentPartPr>
            <p14:xfrm>
              <a:off x="8787772" y="4890982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36468C4-C928-35AD-0DAC-4D36E57B31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52132" y="48553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F0F9EF-BED1-BD66-491D-BBACDF881F82}"/>
                  </a:ext>
                </a:extLst>
              </p14:cNvPr>
              <p14:cNvContentPartPr/>
              <p14:nvPr/>
            </p14:nvContentPartPr>
            <p14:xfrm>
              <a:off x="9904492" y="2779942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F0F9EF-BED1-BD66-491D-BBACDF881F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8852" y="27439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EF4532-4CDF-4615-7B8C-A50C0CC89F43}"/>
                  </a:ext>
                </a:extLst>
              </p:cNvPr>
              <p:cNvSpPr txBox="1"/>
              <p:nvPr/>
            </p:nvSpPr>
            <p:spPr>
              <a:xfrm>
                <a:off x="10844179" y="5952701"/>
                <a:ext cx="3025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EF4532-4CDF-4615-7B8C-A50C0CC89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179" y="5952701"/>
                <a:ext cx="302564" cy="369332"/>
              </a:xfrm>
              <a:prstGeom prst="rect">
                <a:avLst/>
              </a:prstGeom>
              <a:blipFill>
                <a:blip r:embed="rId61"/>
                <a:stretch>
                  <a:fillRect l="-6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368568-21E9-1254-3646-BFCA012068A2}"/>
                  </a:ext>
                </a:extLst>
              </p:cNvPr>
              <p:cNvSpPr txBox="1"/>
              <p:nvPr/>
            </p:nvSpPr>
            <p:spPr>
              <a:xfrm>
                <a:off x="8365349" y="5370764"/>
                <a:ext cx="489832" cy="5249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4368568-21E9-1254-3646-BFCA0120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349" y="5370764"/>
                <a:ext cx="489832" cy="524952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C5B596F2-E398-2027-D7EB-BAE12BD6F621}"/>
              </a:ext>
            </a:extLst>
          </p:cNvPr>
          <p:cNvSpPr txBox="1"/>
          <p:nvPr/>
        </p:nvSpPr>
        <p:spPr>
          <a:xfrm>
            <a:off x="7373638" y="544315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maximum</a:t>
            </a:r>
            <a:r>
              <a:rPr lang="en-US" dirty="0"/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25672C3-B63B-F203-E62D-9687BD923C09}"/>
              </a:ext>
            </a:extLst>
          </p:cNvPr>
          <p:cNvSpPr txBox="1"/>
          <p:nvPr/>
        </p:nvSpPr>
        <p:spPr>
          <a:xfrm>
            <a:off x="10469686" y="3142102"/>
            <a:ext cx="1257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assets</a:t>
            </a:r>
          </a:p>
          <a:p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4D06FAB-628C-CC9F-1F3F-DD0C6BF60093}"/>
              </a:ext>
            </a:extLst>
          </p:cNvPr>
          <p:cNvCxnSpPr/>
          <p:nvPr/>
        </p:nvCxnSpPr>
        <p:spPr>
          <a:xfrm flipH="1" flipV="1">
            <a:off x="10138180" y="3196822"/>
            <a:ext cx="310089" cy="86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02F2162-CFE6-CA5B-9334-A97D749F3ED4}"/>
              </a:ext>
            </a:extLst>
          </p:cNvPr>
          <p:cNvCxnSpPr>
            <a:cxnSpLocks/>
            <a:stCxn id="83" idx="1"/>
          </p:cNvCxnSpPr>
          <p:nvPr/>
        </p:nvCxnSpPr>
        <p:spPr>
          <a:xfrm flipH="1">
            <a:off x="10159597" y="3480656"/>
            <a:ext cx="310089" cy="197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C931916-0A4F-734C-C65D-CFC087F2D88B}"/>
                  </a:ext>
                </a:extLst>
              </p14:cNvPr>
              <p14:cNvContentPartPr/>
              <p14:nvPr/>
            </p14:nvContentPartPr>
            <p14:xfrm>
              <a:off x="8229412" y="3571222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C931916-0A4F-734C-C65D-CFC087F2D88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93412" y="353558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C9A6E624-4473-49F2-F959-A25CDE153A42}"/>
              </a:ext>
            </a:extLst>
          </p:cNvPr>
          <p:cNvSpPr txBox="1"/>
          <p:nvPr/>
        </p:nvSpPr>
        <p:spPr>
          <a:xfrm>
            <a:off x="7933966" y="3248864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EF99886-F96C-7304-1CA2-93FA7252F6ED}"/>
                  </a:ext>
                </a:extLst>
              </p:cNvPr>
              <p:cNvSpPr txBox="1"/>
              <p:nvPr/>
            </p:nvSpPr>
            <p:spPr>
              <a:xfrm>
                <a:off x="3700043" y="6045034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EF99886-F96C-7304-1CA2-93FA7252F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043" y="6045034"/>
                <a:ext cx="257763" cy="369332"/>
              </a:xfrm>
              <a:prstGeom prst="rect">
                <a:avLst/>
              </a:prstGeom>
              <a:blipFill>
                <a:blip r:embed="rId65"/>
                <a:stretch>
                  <a:fillRect l="-45238" t="-1667" r="-380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>
            <a:extLst>
              <a:ext uri="{FF2B5EF4-FFF2-40B4-BE49-F238E27FC236}">
                <a16:creationId xmlns:a16="http://schemas.microsoft.com/office/drawing/2014/main" id="{D1D14E90-C190-924A-CFE9-B574D80BC2C5}"/>
              </a:ext>
            </a:extLst>
          </p:cNvPr>
          <p:cNvSpPr txBox="1"/>
          <p:nvPr/>
        </p:nvSpPr>
        <p:spPr>
          <a:xfrm>
            <a:off x="3895112" y="6045034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respect to P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E3141F4-4134-A8BF-B15B-25029CD84299}"/>
              </a:ext>
            </a:extLst>
          </p:cNvPr>
          <p:cNvCxnSpPr/>
          <p:nvPr/>
        </p:nvCxnSpPr>
        <p:spPr>
          <a:xfrm flipV="1">
            <a:off x="773251" y="2282932"/>
            <a:ext cx="4602685" cy="3663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3C758A6-B592-92B4-C742-5F5E71BCD70A}"/>
                  </a:ext>
                </a:extLst>
              </p14:cNvPr>
              <p14:cNvContentPartPr/>
              <p14:nvPr/>
            </p14:nvContentPartPr>
            <p14:xfrm>
              <a:off x="2245852" y="4793062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3C758A6-B592-92B4-C742-5F5E71BCD7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212" y="47570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0C6A1D-3529-4F48-161A-E196978602D5}"/>
                  </a:ext>
                </a:extLst>
              </p14:cNvPr>
              <p14:cNvContentPartPr/>
              <p14:nvPr/>
            </p14:nvContentPartPr>
            <p14:xfrm>
              <a:off x="4885012" y="2687782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0C6A1D-3529-4F48-161A-E196978602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9012" y="26517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6D409AE-E9C4-B245-FD18-198CC8E0199B}"/>
                  </a:ext>
                </a:extLst>
              </p14:cNvPr>
              <p14:cNvContentPartPr/>
              <p14:nvPr/>
            </p14:nvContentPartPr>
            <p14:xfrm>
              <a:off x="4780612" y="2767702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6D409AE-E9C4-B245-FD18-198CC8E019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4612" y="27317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7D0527E-536C-24B7-1B9F-B875D905B275}"/>
                  </a:ext>
                </a:extLst>
              </p14:cNvPr>
              <p14:cNvContentPartPr/>
              <p14:nvPr/>
            </p14:nvContentPartPr>
            <p14:xfrm>
              <a:off x="2429812" y="4627102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7D0527E-536C-24B7-1B9F-B875D905B2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4172" y="45911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1C63A81-3C3C-E37C-4052-4C9533F48160}"/>
                  </a:ext>
                </a:extLst>
              </p14:cNvPr>
              <p14:cNvContentPartPr/>
              <p14:nvPr/>
            </p14:nvContentPartPr>
            <p14:xfrm>
              <a:off x="2571292" y="4510462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1C63A81-3C3C-E37C-4052-4C9533F481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5292" y="44744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5CAFFFA-27DC-F053-572C-FCAF455A87D7}"/>
                  </a:ext>
                </a:extLst>
              </p14:cNvPr>
              <p14:cNvContentPartPr/>
              <p14:nvPr/>
            </p14:nvContentPartPr>
            <p14:xfrm>
              <a:off x="2730772" y="4406062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5CAFFFA-27DC-F053-572C-FCAF455A87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5132" y="43700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57B6D72-1B0D-DFF3-2685-939CAA262491}"/>
                  </a:ext>
                </a:extLst>
              </p14:cNvPr>
              <p14:cNvContentPartPr/>
              <p14:nvPr/>
            </p14:nvContentPartPr>
            <p14:xfrm>
              <a:off x="2829052" y="4320022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57B6D72-1B0D-DFF3-2685-939CAA2624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3052" y="42843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F9910B6-5AAB-FE6F-B9BE-C3F9271352AA}"/>
                  </a:ext>
                </a:extLst>
              </p14:cNvPr>
              <p14:cNvContentPartPr/>
              <p14:nvPr/>
            </p14:nvContentPartPr>
            <p14:xfrm>
              <a:off x="3019132" y="4154422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F9910B6-5AAB-FE6F-B9BE-C3F9271352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3492" y="41187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37589D8-B8CB-5341-0AB1-4D6E94CE355F}"/>
                  </a:ext>
                </a:extLst>
              </p14:cNvPr>
              <p14:cNvContentPartPr/>
              <p14:nvPr/>
            </p14:nvContentPartPr>
            <p14:xfrm>
              <a:off x="3196972" y="4013302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37589D8-B8CB-5341-0AB1-4D6E94CE35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1332" y="397730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D1F9DFC-1AA8-A599-29B9-9FBF7E9448F1}"/>
                  </a:ext>
                </a:extLst>
              </p14:cNvPr>
              <p14:cNvContentPartPr/>
              <p14:nvPr/>
            </p14:nvContentPartPr>
            <p14:xfrm>
              <a:off x="3289132" y="3939862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D1F9DFC-1AA8-A599-29B9-9FBF7E9448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3492" y="39038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7B022C7-E163-7632-F68C-FE833380AC95}"/>
                  </a:ext>
                </a:extLst>
              </p14:cNvPr>
              <p14:cNvContentPartPr/>
              <p14:nvPr/>
            </p14:nvContentPartPr>
            <p14:xfrm>
              <a:off x="3405772" y="3847702"/>
              <a:ext cx="360" cy="1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7B022C7-E163-7632-F68C-FE833380AC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0132" y="381170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E0EA616-8C21-D95E-F689-F2CA9EB99FD6}"/>
                  </a:ext>
                </a:extLst>
              </p14:cNvPr>
              <p14:cNvContentPartPr/>
              <p14:nvPr/>
            </p14:nvContentPartPr>
            <p14:xfrm>
              <a:off x="3516292" y="3767782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E0EA616-8C21-D95E-F689-F2CA9EB99F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0292" y="373214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AA074B3-3AB0-5C8B-86BC-22CF021CE99D}"/>
              </a:ext>
            </a:extLst>
          </p:cNvPr>
          <p:cNvGrpSpPr/>
          <p:nvPr/>
        </p:nvGrpSpPr>
        <p:grpSpPr>
          <a:xfrm>
            <a:off x="3596212" y="3638902"/>
            <a:ext cx="86400" cy="67680"/>
            <a:chOff x="3596212" y="3638902"/>
            <a:chExt cx="8640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EC361F-E8D8-CE78-71B3-563BD89149F2}"/>
                    </a:ext>
                  </a:extLst>
                </p14:cNvPr>
                <p14:cNvContentPartPr/>
                <p14:nvPr/>
              </p14:nvContentPartPr>
              <p14:xfrm>
                <a:off x="3596212" y="3706222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EC361F-E8D8-CE78-71B3-563BD89149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60212" y="36705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B62D8D-EEC4-EEF5-A736-FDC502B5044B}"/>
                    </a:ext>
                  </a:extLst>
                </p14:cNvPr>
                <p14:cNvContentPartPr/>
                <p14:nvPr/>
              </p14:nvContentPartPr>
              <p14:xfrm>
                <a:off x="3682252" y="3638902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B62D8D-EEC4-EEF5-A736-FDC502B504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6252" y="360290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B4F9BD8-A61C-FF01-CDCB-EAEDDE20DF62}"/>
                  </a:ext>
                </a:extLst>
              </p14:cNvPr>
              <p14:cNvContentPartPr/>
              <p14:nvPr/>
            </p14:nvContentPartPr>
            <p14:xfrm>
              <a:off x="3810772" y="3540622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B4F9BD8-A61C-FF01-CDCB-EAEDDE20D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5132" y="35049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F1ECDE3-5DCB-24F2-D390-10077669A0C7}"/>
                  </a:ext>
                </a:extLst>
              </p14:cNvPr>
              <p14:cNvContentPartPr/>
              <p14:nvPr/>
            </p14:nvContentPartPr>
            <p14:xfrm>
              <a:off x="3927412" y="3436222"/>
              <a:ext cx="360" cy="3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F1ECDE3-5DCB-24F2-D390-10077669A0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1412" y="340058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A6B755-7F11-AED2-52EF-D2E1A8D45578}"/>
                  </a:ext>
                </a:extLst>
              </p14:cNvPr>
              <p14:cNvContentPartPr/>
              <p14:nvPr/>
            </p14:nvContentPartPr>
            <p14:xfrm>
              <a:off x="4019572" y="3375022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A6B755-7F11-AED2-52EF-D2E1A8D455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3572" y="333938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F2598EF-7E09-900F-04C2-01847DBD9931}"/>
              </a:ext>
            </a:extLst>
          </p:cNvPr>
          <p:cNvGrpSpPr/>
          <p:nvPr/>
        </p:nvGrpSpPr>
        <p:grpSpPr>
          <a:xfrm>
            <a:off x="4117852" y="3209422"/>
            <a:ext cx="116640" cy="92160"/>
            <a:chOff x="4117852" y="3209422"/>
            <a:chExt cx="11664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C8B5FD-F1B5-A36A-F954-EDE09BBF4128}"/>
                    </a:ext>
                  </a:extLst>
                </p14:cNvPr>
                <p14:cNvContentPartPr/>
                <p14:nvPr/>
              </p14:nvContentPartPr>
              <p14:xfrm>
                <a:off x="4117852" y="3301222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C8B5FD-F1B5-A36A-F954-EDE09BBF41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1852" y="326558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E16F23-FCF8-E611-FB2F-446F46A4F994}"/>
                    </a:ext>
                  </a:extLst>
                </p14:cNvPr>
                <p14:cNvContentPartPr/>
                <p14:nvPr/>
              </p14:nvContentPartPr>
              <p14:xfrm>
                <a:off x="4234132" y="3209422"/>
                <a:ext cx="360" cy="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E16F23-FCF8-E611-FB2F-446F46A4F9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98492" y="3173782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A80D21-4632-CB9B-CB3B-A8B081F22F45}"/>
                    </a:ext>
                  </a:extLst>
                </p14:cNvPr>
                <p14:cNvContentPartPr/>
                <p14:nvPr/>
              </p14:nvContentPartPr>
              <p14:xfrm>
                <a:off x="4185172" y="3258742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A80D21-4632-CB9B-CB3B-A8B081F22F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49172" y="32227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A2DA61A-495D-9564-2256-76D33D262DA2}"/>
                  </a:ext>
                </a:extLst>
              </p14:cNvPr>
              <p14:cNvContentPartPr/>
              <p14:nvPr/>
            </p14:nvContentPartPr>
            <p14:xfrm>
              <a:off x="4295692" y="3166222"/>
              <a:ext cx="360" cy="14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A2DA61A-495D-9564-2256-76D33D262DA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0052" y="3130582"/>
                <a:ext cx="7200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9D7D5CA-08F5-9AF8-7DFF-5E7E4270E2CA}"/>
              </a:ext>
            </a:extLst>
          </p:cNvPr>
          <p:cNvGrpSpPr/>
          <p:nvPr/>
        </p:nvGrpSpPr>
        <p:grpSpPr>
          <a:xfrm>
            <a:off x="4393972" y="2908462"/>
            <a:ext cx="221400" cy="178560"/>
            <a:chOff x="4393972" y="2908462"/>
            <a:chExt cx="2214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C72B041-FB8B-F4F0-F700-47216ED8F3D3}"/>
                    </a:ext>
                  </a:extLst>
                </p14:cNvPr>
                <p14:cNvContentPartPr/>
                <p14:nvPr/>
              </p14:nvContentPartPr>
              <p14:xfrm>
                <a:off x="4393972" y="3086662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C72B041-FB8B-F4F0-F700-47216ED8F3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57972" y="30510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B4C063-09DE-6F6A-8E08-65810B166EE1}"/>
                    </a:ext>
                  </a:extLst>
                </p14:cNvPr>
                <p14:cNvContentPartPr/>
                <p14:nvPr/>
              </p14:nvContentPartPr>
              <p14:xfrm>
                <a:off x="4467412" y="3019342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B4C063-09DE-6F6A-8E08-65810B166E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31412" y="29833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D0A99E-41A0-DB14-9A35-32B772B1099E}"/>
                    </a:ext>
                  </a:extLst>
                </p14:cNvPr>
                <p14:cNvContentPartPr/>
                <p14:nvPr/>
              </p14:nvContentPartPr>
              <p14:xfrm>
                <a:off x="4541212" y="2958142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D0A99E-41A0-DB14-9A35-32B772B109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5212" y="292214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A7676B-7EAC-C5C6-C7D5-264505445FBD}"/>
                    </a:ext>
                  </a:extLst>
                </p14:cNvPr>
                <p14:cNvContentPartPr/>
                <p14:nvPr/>
              </p14:nvContentPartPr>
              <p14:xfrm>
                <a:off x="4615012" y="2908462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A7676B-7EAC-C5C6-C7D5-264505445F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79012" y="287282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45D309D-E6C2-857E-2C57-A164F44134F5}"/>
                  </a:ext>
                </a:extLst>
              </p14:cNvPr>
              <p14:cNvContentPartPr/>
              <p14:nvPr/>
            </p14:nvContentPartPr>
            <p14:xfrm>
              <a:off x="4694572" y="2841142"/>
              <a:ext cx="360" cy="14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45D309D-E6C2-857E-2C57-A164F44134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58572" y="2805142"/>
                <a:ext cx="72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D4EF270-BFD8-B3AA-A9AA-CD88101D1ADD}"/>
                  </a:ext>
                </a:extLst>
              </p14:cNvPr>
              <p14:cNvContentPartPr/>
              <p14:nvPr/>
            </p14:nvContentPartPr>
            <p14:xfrm>
              <a:off x="2049652" y="4933822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D4EF270-BFD8-B3AA-A9AA-CD88101D1A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652" y="48978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804C3EE-2D19-09F7-99C5-BFB87C4FAA45}"/>
                  </a:ext>
                </a:extLst>
              </p14:cNvPr>
              <p14:cNvContentPartPr/>
              <p14:nvPr/>
            </p14:nvContentPartPr>
            <p14:xfrm>
              <a:off x="4982932" y="2607862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804C3EE-2D19-09F7-99C5-BFB87C4FAA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7292" y="257222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72EFB57-9FE3-DAE3-291D-8E5DA448EA13}"/>
                  </a:ext>
                </a:extLst>
              </p14:cNvPr>
              <p14:cNvContentPartPr/>
              <p14:nvPr/>
            </p14:nvContentPartPr>
            <p14:xfrm>
              <a:off x="5038372" y="2571142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72EFB57-9FE3-DAE3-291D-8E5DA448E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2372" y="253514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4" name="Arc 133">
            <a:extLst>
              <a:ext uri="{FF2B5EF4-FFF2-40B4-BE49-F238E27FC236}">
                <a16:creationId xmlns:a16="http://schemas.microsoft.com/office/drawing/2014/main" id="{A8B28812-23BD-B8DB-66EB-A2CA6C91A09E}"/>
              </a:ext>
            </a:extLst>
          </p:cNvPr>
          <p:cNvSpPr/>
          <p:nvPr/>
        </p:nvSpPr>
        <p:spPr>
          <a:xfrm rot="1700885">
            <a:off x="924628" y="5211742"/>
            <a:ext cx="883712" cy="1049409"/>
          </a:xfrm>
          <a:prstGeom prst="arc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A147858-8D64-CC86-045D-BB36B6116E17}"/>
                  </a:ext>
                </a:extLst>
              </p:cNvPr>
              <p:cNvSpPr txBox="1"/>
              <p:nvPr/>
            </p:nvSpPr>
            <p:spPr>
              <a:xfrm>
                <a:off x="1884946" y="5370764"/>
                <a:ext cx="274113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2000" b="0" i="1" baseline="-25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A147858-8D64-CC86-045D-BB36B6116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946" y="5370764"/>
                <a:ext cx="274113" cy="300660"/>
              </a:xfrm>
              <a:prstGeom prst="rect">
                <a:avLst/>
              </a:prstGeom>
              <a:blipFill>
                <a:blip r:embed="rId95"/>
                <a:stretch>
                  <a:fillRect l="-24444" r="-1555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4DC4124-20DE-4F44-E473-914397B02365}"/>
                  </a:ext>
                </a:extLst>
              </p:cNvPr>
              <p:cNvSpPr txBox="1"/>
              <p:nvPr/>
            </p:nvSpPr>
            <p:spPr>
              <a:xfrm>
                <a:off x="5639823" y="2973334"/>
                <a:ext cx="6347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D4DC4124-20DE-4F44-E473-914397B02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823" y="2973334"/>
                <a:ext cx="634789" cy="615553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Box 136">
            <a:extLst>
              <a:ext uri="{FF2B5EF4-FFF2-40B4-BE49-F238E27FC236}">
                <a16:creationId xmlns:a16="http://schemas.microsoft.com/office/drawing/2014/main" id="{27353806-B654-5BF7-D95B-475F8504E26E}"/>
              </a:ext>
            </a:extLst>
          </p:cNvPr>
          <p:cNvSpPr txBox="1"/>
          <p:nvPr/>
        </p:nvSpPr>
        <p:spPr>
          <a:xfrm>
            <a:off x="504150" y="510814"/>
            <a:ext cx="95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The portfolio with the highest Sharpe ratio prices all assets </a:t>
            </a:r>
          </a:p>
        </p:txBody>
      </p:sp>
    </p:spTree>
    <p:extLst>
      <p:ext uri="{BB962C8B-B14F-4D97-AF65-F5344CB8AC3E}">
        <p14:creationId xmlns:p14="http://schemas.microsoft.com/office/powerpoint/2010/main" val="280564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harton 2016 16:9">
  <a:themeElements>
    <a:clrScheme name="Wharton">
      <a:dk1>
        <a:srgbClr val="2D2C41"/>
      </a:dk1>
      <a:lt1>
        <a:srgbClr val="FFFFFF"/>
      </a:lt1>
      <a:dk2>
        <a:srgbClr val="011F5B"/>
      </a:dk2>
      <a:lt2>
        <a:srgbClr val="EEEDEA"/>
      </a:lt2>
      <a:accent1>
        <a:srgbClr val="011F5B"/>
      </a:accent1>
      <a:accent2>
        <a:srgbClr val="990000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933</Words>
  <Application>Microsoft Office PowerPoint</Application>
  <PresentationFormat>Widescreen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Garamond</vt:lpstr>
      <vt:lpstr>Georgia</vt:lpstr>
      <vt:lpstr>Script MT Bold</vt:lpstr>
      <vt:lpstr>Office Theme</vt:lpstr>
      <vt:lpstr>Wharton 2016 16:9</vt:lpstr>
      <vt:lpstr>  Discussion of Luo, Zhou, Zhou – Which Factors Matter in the Pricing Kernel?</vt:lpstr>
      <vt:lpstr>Outline</vt:lpstr>
      <vt:lpstr>Factor zoo</vt:lpstr>
      <vt:lpstr>Which factors matter?  Many</vt:lpstr>
      <vt:lpstr>Non-market factors whose exclusions most matter</vt:lpstr>
      <vt:lpstr>Another gauge of factor importance</vt:lpstr>
      <vt:lpstr>The three selected factors in real time</vt:lpstr>
      <vt:lpstr>Questions about factors</vt:lpstr>
      <vt:lpstr>PowerPoint Presentation</vt:lpstr>
      <vt:lpstr>PowerPoint Presentation</vt:lpstr>
      <vt:lpstr>Weights in P</vt:lpstr>
      <vt:lpstr>LASSO solution</vt:lpstr>
      <vt:lpstr>Selection vs. shrinkage</vt:lpstr>
      <vt:lpstr>PowerPoint Presentation</vt:lpstr>
      <vt:lpstr>PowerPoint Presentation</vt:lpstr>
      <vt:lpstr>Additional methodology questions</vt:lpstr>
      <vt:lpstr>In 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Stambaugh, Robert F</dc:creator>
  <cp:lastModifiedBy>Stambaugh, Robert F</cp:lastModifiedBy>
  <cp:revision>18</cp:revision>
  <cp:lastPrinted>2025-09-24T20:19:09Z</cp:lastPrinted>
  <dcterms:created xsi:type="dcterms:W3CDTF">2025-09-22T10:24:13Z</dcterms:created>
  <dcterms:modified xsi:type="dcterms:W3CDTF">2025-09-24T20:28:33Z</dcterms:modified>
</cp:coreProperties>
</file>