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4" r:id="rId7"/>
    <p:sldId id="268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77B2-ECDB-5A76-2E47-17D7B288E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0F46A-AAC2-3358-860C-211B496F0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ED945-80BC-2CA7-A19E-38373677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1C317-DFFE-8731-1C53-382D989A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155EA-3D77-CB72-F52A-61D673E0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9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B369-1DA7-BBEF-E47A-8D6F0227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620EC-61C4-06A9-D5AA-DF9B576B5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05FF-C9F9-41B5-F7EB-BA4FB38D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2EEC7-B11A-CB62-F3F7-D86886D7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12D0E-BDC2-92DD-EE2F-FB6FB0BF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BAB5B-4717-91A9-BC09-DF33746B6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B7620-8599-59E0-F044-0A4480271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F677E-0916-CB19-69AE-520B4965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EE26B-18CC-0C38-B1E6-30F24E0A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2BB8B-BB3F-3152-7AFA-6550821D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5ED-F91D-AA49-7938-4B627D2B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EC13B-DA14-BE34-C7E3-71D89942F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7B5A2-2AEF-F602-E4D6-52862D5C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963D9-024A-A318-7768-283CF161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BF15-C547-C7D2-F7D8-AED7701F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3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E31E-E8C6-E63B-FB55-14D4917C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2EAAA-7775-0306-FBA4-3AC896E8A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1B26C-FC77-2B47-F5C0-5B3EEF2C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FBBD7-5EEB-7905-B79B-FBE7F63A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F2B40-4826-807C-5092-05F77634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B4DA-6278-6951-0F77-6AEBC799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388D4-1F23-121B-1D70-5AB87B27A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794E3-B82B-466D-6EBE-0494EE7C2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0B2E9-FAEC-3620-8119-81660E45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3BA62-601B-286B-78CF-2ED8D148C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BF0B-1D42-87BA-51D9-84C4B9C7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9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837B-5D55-9EA0-5146-C6C4745A8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D5CCD-8D9B-69FC-E60F-993362A8D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431BF-A5A0-489E-9B84-E08C6747D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496AD-49C9-F631-8EDF-8F692BE04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25838-AE60-869C-30F9-B6EE10B16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E046A-7BF8-6137-1522-FD459650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CD87-EC16-506A-F33C-0836927C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5CC9F-5F2C-6A56-B3C0-FB54F055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1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0F12-0809-90C5-825B-41287AAB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1E480-A1CB-E100-8B43-DF60F6AF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C46A0-D1F4-3DC2-590B-0B0B41B6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B8EFD-0A0D-71B8-3146-97630DEF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0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21BA5-5C02-472E-F8A8-53D0A657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03D7D-F0D0-8897-2AAA-BD994F07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23F0A-0D53-2564-3BE7-B264F14A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E272-7069-7D5C-F7AD-2B77EC59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06C5E-0C46-2E54-DBE2-4313D9964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656A9-8649-A0E7-7CEE-48F794165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6B2C8-460E-25C2-57EA-FA7C45CBB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5529A-4624-C275-0507-AD0292AE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272C8-7494-E432-C735-3FC64612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1F8D-52F0-4A75-A30F-6A7023BC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CC56C-7354-4009-B11B-004724045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4EC55-8303-D16C-F7DC-1EB20121B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76A2-E6BC-455D-813A-39D1B2BA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A74D8-3F87-1AC7-DE81-969B1288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80FD0-CD80-D1F6-1755-E0C83FC5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FEBD9-1A9C-58A6-C53E-B0B92FEF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1261C-487B-278B-ED9F-349BDB11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CB9E5-7C87-B1F4-F36A-CD431450B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799D3-DE20-4C9B-93E2-8CDF9D51F3D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D08C-DB36-D5D6-E7D1-512CCA23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A1C68-0AF5-CB0F-5EE5-885039CFE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333693-3CDD-48FB-87DD-EE9BCBD5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A763-2084-190C-E4F5-EB5AECD9C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67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Money Management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Real Investment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by Gervais &amp; Strobl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8BB77-4C36-86AB-C939-EB4F97678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7438"/>
            <a:ext cx="9144000" cy="1655762"/>
          </a:xfrm>
        </p:spPr>
        <p:txBody>
          <a:bodyPr/>
          <a:lstStyle/>
          <a:p>
            <a:r>
              <a:rPr lang="en-US" dirty="0"/>
              <a:t>Discussion by David Musto</a:t>
            </a:r>
          </a:p>
        </p:txBody>
      </p:sp>
    </p:spTree>
    <p:extLst>
      <p:ext uri="{BB962C8B-B14F-4D97-AF65-F5344CB8AC3E}">
        <p14:creationId xmlns:p14="http://schemas.microsoft.com/office/powerpoint/2010/main" val="134399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4ABB1-DB35-BCA4-1B41-05F5E5D6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11FE7-70FE-1308-3DEB-5EE6105A7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Impressive extension of GS</a:t>
            </a:r>
          </a:p>
          <a:p>
            <a:pPr lvl="1"/>
            <a:r>
              <a:rPr lang="en-US" dirty="0"/>
              <a:t>Information getting into production through optimal trading</a:t>
            </a:r>
          </a:p>
          <a:p>
            <a:pPr lvl="1"/>
            <a:endParaRPr lang="en-US" dirty="0"/>
          </a:p>
          <a:p>
            <a:r>
              <a:rPr lang="en-US" dirty="0"/>
              <a:t>Lots of ways to affect production by public companies</a:t>
            </a:r>
          </a:p>
          <a:p>
            <a:pPr lvl="1"/>
            <a:r>
              <a:rPr lang="en-US" dirty="0"/>
              <a:t>Seem to be losing faith in this one</a:t>
            </a:r>
          </a:p>
          <a:p>
            <a:pPr lvl="1"/>
            <a:endParaRPr lang="en-US" dirty="0"/>
          </a:p>
          <a:p>
            <a:r>
              <a:rPr lang="en-US" dirty="0"/>
              <a:t>What does this tell us about</a:t>
            </a:r>
          </a:p>
          <a:p>
            <a:pPr lvl="1"/>
            <a:r>
              <a:rPr lang="en-US" dirty="0"/>
              <a:t>How we should expect analysts to profit from information?</a:t>
            </a:r>
          </a:p>
          <a:p>
            <a:pPr lvl="1"/>
            <a:r>
              <a:rPr lang="en-US" dirty="0"/>
              <a:t>How could information be better directed to its best use?</a:t>
            </a:r>
          </a:p>
          <a:p>
            <a:pPr lvl="1"/>
            <a:endParaRPr lang="en-US" dirty="0"/>
          </a:p>
          <a:p>
            <a:r>
              <a:rPr lang="en-US" dirty="0"/>
              <a:t>Thanks!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92AA87-21E3-FFDD-2717-6009B11FC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0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mes Square street with many billboards&#10;&#10;AI-generated content may be incorrect.">
            <a:extLst>
              <a:ext uri="{FF2B5EF4-FFF2-40B4-BE49-F238E27FC236}">
                <a16:creationId xmlns:a16="http://schemas.microsoft.com/office/drawing/2014/main" id="{1541AC4D-3B14-341E-A454-A6620A099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12497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5C3A-5893-C74E-4B60-12BCDC02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Marriott raising money on Apr 14,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85D26-EF4C-C2E7-9636-579FFDE1C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8:47AM: Looking for $1BB, 5yr, ~7.25%</a:t>
            </a:r>
          </a:p>
          <a:p>
            <a:pPr lvl="1"/>
            <a:r>
              <a:rPr lang="en-US" dirty="0"/>
              <a:t>Baa3/BBB-, step-up if ↓ junk</a:t>
            </a:r>
          </a:p>
          <a:p>
            <a:pPr lvl="1"/>
            <a:endParaRPr lang="en-US" dirty="0"/>
          </a:p>
          <a:p>
            <a:r>
              <a:rPr lang="en-US" dirty="0"/>
              <a:t>11:15AM: 6%?</a:t>
            </a:r>
          </a:p>
          <a:p>
            <a:endParaRPr lang="en-US" dirty="0"/>
          </a:p>
          <a:p>
            <a:r>
              <a:rPr lang="en-US" dirty="0"/>
              <a:t>3:01PM: $1.6BB 5yr @ 5.75%</a:t>
            </a:r>
          </a:p>
        </p:txBody>
      </p:sp>
    </p:spTree>
    <p:extLst>
      <p:ext uri="{BB962C8B-B14F-4D97-AF65-F5344CB8AC3E}">
        <p14:creationId xmlns:p14="http://schemas.microsoft.com/office/powerpoint/2010/main" val="77773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3B0B-414C-B960-C9C1-C74D7733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03FE0B-638E-C77D-6243-CD2367182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579"/>
            <a:ext cx="12192000" cy="68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6FB4-44AB-4067-7740-DFB3D4AC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F88FC-94A2-C8CE-4FEF-B7BB8043F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Analyst knows what companies should do</a:t>
            </a:r>
          </a:p>
          <a:p>
            <a:pPr lvl="1"/>
            <a:r>
              <a:rPr lang="en-US" dirty="0"/>
              <a:t>Sells the info to measure-zero, price-taking investors</a:t>
            </a:r>
          </a:p>
          <a:p>
            <a:pPr lvl="1"/>
            <a:r>
              <a:rPr lang="en-US" dirty="0"/>
              <a:t>Noise provided by hedging motive</a:t>
            </a:r>
          </a:p>
          <a:p>
            <a:pPr lvl="1"/>
            <a:r>
              <a:rPr lang="en-US" dirty="0"/>
              <a:t>Analyst calibrates trade to noise with price </a:t>
            </a:r>
            <a:r>
              <a:rPr lang="en-US" i="1" dirty="0"/>
              <a:t>f</a:t>
            </a:r>
            <a:r>
              <a:rPr lang="en-US" dirty="0"/>
              <a:t> charged for info, via endogenous fraction </a:t>
            </a:r>
            <a:r>
              <a:rPr lang="el-GR" dirty="0"/>
              <a:t>λ</a:t>
            </a:r>
            <a:r>
              <a:rPr lang="en-US" dirty="0"/>
              <a:t> of non-hedgers who buy it</a:t>
            </a:r>
          </a:p>
          <a:p>
            <a:pPr lvl="1"/>
            <a:r>
              <a:rPr lang="en-US" dirty="0"/>
              <a:t>Companies learn some of what analyst knows and adjust accordingly</a:t>
            </a:r>
          </a:p>
          <a:p>
            <a:pPr lvl="2"/>
            <a:r>
              <a:rPr lang="en-US" dirty="0"/>
              <a:t>Feeds back into return</a:t>
            </a:r>
          </a:p>
          <a:p>
            <a:pPr lvl="1"/>
            <a:endParaRPr lang="en-US" dirty="0"/>
          </a:p>
          <a:p>
            <a:r>
              <a:rPr lang="en-US" dirty="0"/>
              <a:t>Transmission of useful info to companies through market price via profit-maximizing sale to investors</a:t>
            </a:r>
          </a:p>
        </p:txBody>
      </p:sp>
    </p:spTree>
    <p:extLst>
      <p:ext uri="{BB962C8B-B14F-4D97-AF65-F5344CB8AC3E}">
        <p14:creationId xmlns:p14="http://schemas.microsoft.com/office/powerpoint/2010/main" val="52907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4E32-BEE5-FF78-4D35-07DF5F39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E86F9-9947-BFA2-E7F4-DF85B0B7C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 vs active</a:t>
            </a:r>
          </a:p>
          <a:p>
            <a:pPr lvl="1"/>
            <a:r>
              <a:rPr lang="en-US" dirty="0"/>
              <a:t>Born indexing, sell it all to risk-neutral market maker</a:t>
            </a:r>
          </a:p>
          <a:p>
            <a:pPr lvl="1"/>
            <a:endParaRPr lang="en-US" dirty="0"/>
          </a:p>
          <a:p>
            <a:r>
              <a:rPr lang="en-US" dirty="0"/>
              <a:t>Wisdom of crowds</a:t>
            </a:r>
          </a:p>
          <a:p>
            <a:pPr lvl="1"/>
            <a:r>
              <a:rPr lang="en-US" dirty="0"/>
              <a:t>Monopolist source of information</a:t>
            </a:r>
          </a:p>
          <a:p>
            <a:pPr lvl="1"/>
            <a:endParaRPr lang="en-US" dirty="0"/>
          </a:p>
          <a:p>
            <a:r>
              <a:rPr lang="en-US" dirty="0"/>
              <a:t>Principal/Agent problem</a:t>
            </a:r>
          </a:p>
        </p:txBody>
      </p:sp>
    </p:spTree>
    <p:extLst>
      <p:ext uri="{BB962C8B-B14F-4D97-AF65-F5344CB8AC3E}">
        <p14:creationId xmlns:p14="http://schemas.microsoft.com/office/powerpoint/2010/main" val="274392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E02A-0642-F04E-9BF9-52CE7A7E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profit from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93CE-89A5-56F7-9AE2-B26D2FD1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6475"/>
          </a:xfrm>
        </p:spPr>
        <p:txBody>
          <a:bodyPr/>
          <a:lstStyle/>
          <a:p>
            <a:r>
              <a:rPr lang="en-US" dirty="0"/>
              <a:t>Sell it (or actively manage)</a:t>
            </a:r>
          </a:p>
          <a:p>
            <a:endParaRPr lang="en-US" dirty="0"/>
          </a:p>
          <a:p>
            <a:r>
              <a:rPr lang="en-US" dirty="0"/>
              <a:t>Activism – buy a stake and make your case</a:t>
            </a:r>
          </a:p>
          <a:p>
            <a:endParaRPr lang="en-US" dirty="0"/>
          </a:p>
          <a:p>
            <a:r>
              <a:rPr lang="en-US" dirty="0"/>
              <a:t>PE – buy it all, do your thing, sell</a:t>
            </a:r>
          </a:p>
          <a:p>
            <a:endParaRPr lang="en-US" dirty="0"/>
          </a:p>
          <a:p>
            <a:r>
              <a:rPr lang="en-US" dirty="0"/>
              <a:t>Why is it common knowledge that you know the right thing and the company doesn’t?</a:t>
            </a:r>
          </a:p>
          <a:p>
            <a:pPr lvl="1"/>
            <a:r>
              <a:rPr lang="en-US" dirty="0"/>
              <a:t>Why should you be honest?</a:t>
            </a:r>
          </a:p>
          <a:p>
            <a:pPr lvl="1"/>
            <a:r>
              <a:rPr lang="en-US" dirty="0"/>
              <a:t>Do they know it and just won’t do it? Why?</a:t>
            </a:r>
          </a:p>
        </p:txBody>
      </p:sp>
    </p:spTree>
    <p:extLst>
      <p:ext uri="{BB962C8B-B14F-4D97-AF65-F5344CB8AC3E}">
        <p14:creationId xmlns:p14="http://schemas.microsoft.com/office/powerpoint/2010/main" val="214479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468E-D732-A681-6C19-85CA516D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r>
              <a:rPr lang="en-US" dirty="0"/>
              <a:t>Where does learning from prices actually fit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774F3-A0E1-45E3-60A1-7F7E6934F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is </a:t>
            </a:r>
            <a:r>
              <a:rPr lang="en-US" i="1" dirty="0"/>
              <a:t>this</a:t>
            </a:r>
            <a:r>
              <a:rPr lang="en-US" dirty="0"/>
              <a:t> how outside research affects production?</a:t>
            </a:r>
          </a:p>
          <a:p>
            <a:endParaRPr lang="en-US" dirty="0"/>
          </a:p>
          <a:p>
            <a:r>
              <a:rPr lang="en-US" dirty="0"/>
              <a:t>Debt markets</a:t>
            </a:r>
          </a:p>
          <a:p>
            <a:pPr lvl="1"/>
            <a:r>
              <a:rPr lang="en-US" dirty="0"/>
              <a:t>Much more likely source of funding for new investment</a:t>
            </a:r>
          </a:p>
          <a:p>
            <a:pPr lvl="1"/>
            <a:r>
              <a:rPr lang="en-US" dirty="0"/>
              <a:t> High-dimensional contract to negotiate</a:t>
            </a:r>
          </a:p>
          <a:p>
            <a:pPr lvl="1"/>
            <a:r>
              <a:rPr lang="en-US" dirty="0"/>
              <a:t>Credit committees</a:t>
            </a:r>
          </a:p>
          <a:p>
            <a:pPr lvl="1"/>
            <a:r>
              <a:rPr lang="en-US" dirty="0"/>
              <a:t>Revise spread &amp; size</a:t>
            </a:r>
          </a:p>
        </p:txBody>
      </p:sp>
    </p:spTree>
    <p:extLst>
      <p:ext uri="{BB962C8B-B14F-4D97-AF65-F5344CB8AC3E}">
        <p14:creationId xmlns:p14="http://schemas.microsoft.com/office/powerpoint/2010/main" val="737147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315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Money Management and Real Investment  by Gervais &amp; Strobl</vt:lpstr>
      <vt:lpstr>PowerPoint Presentation</vt:lpstr>
      <vt:lpstr>PowerPoint Presentation</vt:lpstr>
      <vt:lpstr>Marriott raising money on Apr 14, 2020</vt:lpstr>
      <vt:lpstr>PowerPoint Presentation</vt:lpstr>
      <vt:lpstr>This model</vt:lpstr>
      <vt:lpstr>Not</vt:lpstr>
      <vt:lpstr>Maximizing profit from info</vt:lpstr>
      <vt:lpstr>Where does learning from prices actually fit in?</vt:lpstr>
      <vt:lpstr>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Musto, David</dc:creator>
  <cp:lastModifiedBy>Musto, David</cp:lastModifiedBy>
  <cp:revision>1</cp:revision>
  <dcterms:created xsi:type="dcterms:W3CDTF">2025-09-24T11:47:11Z</dcterms:created>
  <dcterms:modified xsi:type="dcterms:W3CDTF">2025-09-25T15:58:43Z</dcterms:modified>
</cp:coreProperties>
</file>